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Override PartName="/ppt/commentAuthors.xml" ContentType="application/vnd.openxmlformats-officedocument.presentationml.commentAuthors+xml"/>
  <Override PartName="/ppt/slideLayouts/slideLayout10.xml" ContentType="application/vnd.openxmlformats-officedocument.presentationml.slideLayout+xml"/>
  <Default Extension="tiff" ContentType="image/tiff"/>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4"/>
  </p:notesMasterIdLst>
  <p:handoutMasterIdLst>
    <p:handoutMasterId r:id="rId25"/>
  </p:handoutMasterIdLst>
  <p:sldIdLst>
    <p:sldId id="342" r:id="rId2"/>
    <p:sldId id="341" r:id="rId3"/>
    <p:sldId id="340" r:id="rId4"/>
    <p:sldId id="378" r:id="rId5"/>
    <p:sldId id="379" r:id="rId6"/>
    <p:sldId id="380" r:id="rId7"/>
    <p:sldId id="381" r:id="rId8"/>
    <p:sldId id="382" r:id="rId9"/>
    <p:sldId id="383" r:id="rId10"/>
    <p:sldId id="384" r:id="rId11"/>
    <p:sldId id="385" r:id="rId12"/>
    <p:sldId id="386" r:id="rId13"/>
    <p:sldId id="346" r:id="rId14"/>
    <p:sldId id="387" r:id="rId15"/>
    <p:sldId id="388" r:id="rId16"/>
    <p:sldId id="390" r:id="rId17"/>
    <p:sldId id="397" r:id="rId18"/>
    <p:sldId id="396" r:id="rId19"/>
    <p:sldId id="395" r:id="rId20"/>
    <p:sldId id="398" r:id="rId21"/>
    <p:sldId id="399" r:id="rId22"/>
    <p:sldId id="306" r:id="rId23"/>
  </p:sldIdLst>
  <p:sldSz cx="12198350" cy="6859588"/>
  <p:notesSz cx="6858000" cy="9144000"/>
  <p:defaultTextStyle>
    <a:defPPr>
      <a:defRPr lang="zh-CN"/>
    </a:defPPr>
    <a:lvl1pPr marL="0" algn="l" defTabSz="1219200" rtl="0" eaLnBrk="1" latinLnBrk="0" hangingPunct="1">
      <a:defRPr sz="2400" kern="1200">
        <a:solidFill>
          <a:schemeClr val="tx1"/>
        </a:solidFill>
        <a:latin typeface="+mn-lt"/>
        <a:ea typeface="+mn-ea"/>
        <a:cs typeface="+mn-cs"/>
      </a:defRPr>
    </a:lvl1pPr>
    <a:lvl2pPr marL="609600" algn="l" defTabSz="1219200" rtl="0" eaLnBrk="1" latinLnBrk="0" hangingPunct="1">
      <a:defRPr sz="2400" kern="1200">
        <a:solidFill>
          <a:schemeClr val="tx1"/>
        </a:solidFill>
        <a:latin typeface="+mn-lt"/>
        <a:ea typeface="+mn-ea"/>
        <a:cs typeface="+mn-cs"/>
      </a:defRPr>
    </a:lvl2pPr>
    <a:lvl3pPr marL="1219835" algn="l" defTabSz="1219200" rtl="0" eaLnBrk="1" latinLnBrk="0" hangingPunct="1">
      <a:defRPr sz="2400" kern="1200">
        <a:solidFill>
          <a:schemeClr val="tx1"/>
        </a:solidFill>
        <a:latin typeface="+mn-lt"/>
        <a:ea typeface="+mn-ea"/>
        <a:cs typeface="+mn-cs"/>
      </a:defRPr>
    </a:lvl3pPr>
    <a:lvl4pPr marL="1829435" algn="l" defTabSz="1219200" rtl="0" eaLnBrk="1" latinLnBrk="0" hangingPunct="1">
      <a:defRPr sz="2400" kern="1200">
        <a:solidFill>
          <a:schemeClr val="tx1"/>
        </a:solidFill>
        <a:latin typeface="+mn-lt"/>
        <a:ea typeface="+mn-ea"/>
        <a:cs typeface="+mn-cs"/>
      </a:defRPr>
    </a:lvl4pPr>
    <a:lvl5pPr marL="2439035" algn="l" defTabSz="1219200" rtl="0" eaLnBrk="1" latinLnBrk="0" hangingPunct="1">
      <a:defRPr sz="2400" kern="1200">
        <a:solidFill>
          <a:schemeClr val="tx1"/>
        </a:solidFill>
        <a:latin typeface="+mn-lt"/>
        <a:ea typeface="+mn-ea"/>
        <a:cs typeface="+mn-cs"/>
      </a:defRPr>
    </a:lvl5pPr>
    <a:lvl6pPr marL="3049270" algn="l" defTabSz="1219200" rtl="0" eaLnBrk="1" latinLnBrk="0" hangingPunct="1">
      <a:defRPr sz="2400" kern="1200">
        <a:solidFill>
          <a:schemeClr val="tx1"/>
        </a:solidFill>
        <a:latin typeface="+mn-lt"/>
        <a:ea typeface="+mn-ea"/>
        <a:cs typeface="+mn-cs"/>
      </a:defRPr>
    </a:lvl6pPr>
    <a:lvl7pPr marL="3658870" algn="l" defTabSz="1219200" rtl="0" eaLnBrk="1" latinLnBrk="0" hangingPunct="1">
      <a:defRPr sz="2400" kern="1200">
        <a:solidFill>
          <a:schemeClr val="tx1"/>
        </a:solidFill>
        <a:latin typeface="+mn-lt"/>
        <a:ea typeface="+mn-ea"/>
        <a:cs typeface="+mn-cs"/>
      </a:defRPr>
    </a:lvl7pPr>
    <a:lvl8pPr marL="4268470" algn="l" defTabSz="1219200" rtl="0" eaLnBrk="1" latinLnBrk="0" hangingPunct="1">
      <a:defRPr sz="2400" kern="1200">
        <a:solidFill>
          <a:schemeClr val="tx1"/>
        </a:solidFill>
        <a:latin typeface="+mn-lt"/>
        <a:ea typeface="+mn-ea"/>
        <a:cs typeface="+mn-cs"/>
      </a:defRPr>
    </a:lvl8pPr>
    <a:lvl9pPr marL="4878705" algn="l" defTabSz="1219200" rtl="0" eaLnBrk="1" latinLnBrk="0" hangingPunct="1">
      <a:defRPr sz="24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微软用户" initials="微软用户" lastIdx="0"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FAFAFA"/>
    <a:srgbClr val="005DA2"/>
    <a:srgbClr val="FFC400"/>
    <a:srgbClr val="FFD347"/>
    <a:srgbClr val="FFC91D"/>
    <a:srgbClr val="0071C1"/>
    <a:srgbClr val="414455"/>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8406" autoAdjust="0"/>
    <p:restoredTop sz="94660"/>
  </p:normalViewPr>
  <p:slideViewPr>
    <p:cSldViewPr>
      <p:cViewPr>
        <p:scale>
          <a:sx n="75" d="100"/>
          <a:sy n="75" d="100"/>
        </p:scale>
        <p:origin x="-108" y="-558"/>
      </p:cViewPr>
      <p:guideLst>
        <p:guide orient="horz" pos="2149"/>
        <p:guide pos="3856"/>
        <p:guide pos="297"/>
        <p:guide pos="1851"/>
        <p:guide pos="1211"/>
      </p:guideLst>
    </p:cSldViewPr>
  </p:slideViewPr>
  <p:notesTextViewPr>
    <p:cViewPr>
      <p:scale>
        <a:sx n="1" d="1"/>
        <a:sy n="1" d="1"/>
      </p:scale>
      <p:origin x="0" y="0"/>
    </p:cViewPr>
  </p:notesTextViewPr>
  <p:sorterViewPr>
    <p:cViewPr>
      <p:scale>
        <a:sx n="130" d="100"/>
        <a:sy n="130" d="100"/>
      </p:scale>
      <p:origin x="0" y="4416"/>
    </p:cViewPr>
  </p:sorterViewPr>
  <p:notesViewPr>
    <p:cSldViewPr>
      <p:cViewPr varScale="1">
        <p:scale>
          <a:sx n="58" d="100"/>
          <a:sy n="58" d="100"/>
        </p:scale>
        <p:origin x="-2532" y="-78"/>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CF77C227-1BB5-436B-A33E-6D3CC0B7FB53}" type="datetimeFigureOut">
              <a:rPr lang="zh-CN" altLang="en-US" smtClean="0"/>
              <a:pPr/>
              <a:t>2017-4-27</a:t>
            </a:fld>
            <a:endParaRPr lang="zh-CN" altLang="en-US"/>
          </a:p>
        </p:txBody>
      </p:sp>
      <p:sp>
        <p:nvSpPr>
          <p:cNvPr id="4" name="页脚占位符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158FE2DB-EFC3-4208-99D5-35476B3D93A2}"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262AE03-6EE8-41FD-8A37-86C6BC5E264F}" type="datetimeFigureOut">
              <a:rPr lang="zh-CN" altLang="en-US" smtClean="0"/>
              <a:pPr/>
              <a:t>2017-4-27</a:t>
            </a:fld>
            <a:endParaRPr lang="zh-CN" altLang="en-US"/>
          </a:p>
        </p:txBody>
      </p:sp>
      <p:sp>
        <p:nvSpPr>
          <p:cNvPr id="4" name="幻灯片图像占位符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E21FD59-C920-460C-B1C9-0346C59420B0}" type="slidenum">
              <a:rPr lang="zh-CN" altLang="en-US" smtClean="0"/>
              <a:pPr/>
              <a:t>‹#›</a:t>
            </a:fld>
            <a:endParaRPr lang="zh-CN" altLang="en-US"/>
          </a:p>
        </p:txBody>
      </p:sp>
    </p:spTree>
    <p:extLst>
      <p:ext uri="{BB962C8B-B14F-4D97-AF65-F5344CB8AC3E}">
        <p14:creationId xmlns="" xmlns:p14="http://schemas.microsoft.com/office/powerpoint/2010/main" val="2626069295"/>
      </p:ext>
    </p:extLst>
  </p:cSld>
  <p:clrMap bg1="lt1" tx1="dk1" bg2="lt2" tx2="dk2" accent1="accent1" accent2="accent2" accent3="accent3" accent4="accent4" accent5="accent5" accent6="accent6" hlink="hlink" folHlink="folHlink"/>
  <p:notesStyle>
    <a:lvl1pPr marL="0" algn="l" defTabSz="1219200" rtl="0" eaLnBrk="1" latinLnBrk="0" hangingPunct="1">
      <a:defRPr sz="1600" kern="1200">
        <a:solidFill>
          <a:schemeClr val="tx1"/>
        </a:solidFill>
        <a:latin typeface="+mn-lt"/>
        <a:ea typeface="+mn-ea"/>
        <a:cs typeface="+mn-cs"/>
      </a:defRPr>
    </a:lvl1pPr>
    <a:lvl2pPr marL="609600" algn="l" defTabSz="1219200" rtl="0" eaLnBrk="1" latinLnBrk="0" hangingPunct="1">
      <a:defRPr sz="1600" kern="1200">
        <a:solidFill>
          <a:schemeClr val="tx1"/>
        </a:solidFill>
        <a:latin typeface="+mn-lt"/>
        <a:ea typeface="+mn-ea"/>
        <a:cs typeface="+mn-cs"/>
      </a:defRPr>
    </a:lvl2pPr>
    <a:lvl3pPr marL="1219835" algn="l" defTabSz="1219200" rtl="0" eaLnBrk="1" latinLnBrk="0" hangingPunct="1">
      <a:defRPr sz="1600" kern="1200">
        <a:solidFill>
          <a:schemeClr val="tx1"/>
        </a:solidFill>
        <a:latin typeface="+mn-lt"/>
        <a:ea typeface="+mn-ea"/>
        <a:cs typeface="+mn-cs"/>
      </a:defRPr>
    </a:lvl3pPr>
    <a:lvl4pPr marL="1829435" algn="l" defTabSz="1219200" rtl="0" eaLnBrk="1" latinLnBrk="0" hangingPunct="1">
      <a:defRPr sz="1600" kern="1200">
        <a:solidFill>
          <a:schemeClr val="tx1"/>
        </a:solidFill>
        <a:latin typeface="+mn-lt"/>
        <a:ea typeface="+mn-ea"/>
        <a:cs typeface="+mn-cs"/>
      </a:defRPr>
    </a:lvl4pPr>
    <a:lvl5pPr marL="2439035" algn="l" defTabSz="1219200" rtl="0" eaLnBrk="1" latinLnBrk="0" hangingPunct="1">
      <a:defRPr sz="1600" kern="1200">
        <a:solidFill>
          <a:schemeClr val="tx1"/>
        </a:solidFill>
        <a:latin typeface="+mn-lt"/>
        <a:ea typeface="+mn-ea"/>
        <a:cs typeface="+mn-cs"/>
      </a:defRPr>
    </a:lvl5pPr>
    <a:lvl6pPr marL="3049270" algn="l" defTabSz="1219200" rtl="0" eaLnBrk="1" latinLnBrk="0" hangingPunct="1">
      <a:defRPr sz="1600" kern="1200">
        <a:solidFill>
          <a:schemeClr val="tx1"/>
        </a:solidFill>
        <a:latin typeface="+mn-lt"/>
        <a:ea typeface="+mn-ea"/>
        <a:cs typeface="+mn-cs"/>
      </a:defRPr>
    </a:lvl6pPr>
    <a:lvl7pPr marL="3658870" algn="l" defTabSz="1219200" rtl="0" eaLnBrk="1" latinLnBrk="0" hangingPunct="1">
      <a:defRPr sz="1600" kern="1200">
        <a:solidFill>
          <a:schemeClr val="tx1"/>
        </a:solidFill>
        <a:latin typeface="+mn-lt"/>
        <a:ea typeface="+mn-ea"/>
        <a:cs typeface="+mn-cs"/>
      </a:defRPr>
    </a:lvl7pPr>
    <a:lvl8pPr marL="4268470" algn="l" defTabSz="1219200" rtl="0" eaLnBrk="1" latinLnBrk="0" hangingPunct="1">
      <a:defRPr sz="1600" kern="1200">
        <a:solidFill>
          <a:schemeClr val="tx1"/>
        </a:solidFill>
        <a:latin typeface="+mn-lt"/>
        <a:ea typeface="+mn-ea"/>
        <a:cs typeface="+mn-cs"/>
      </a:defRPr>
    </a:lvl8pPr>
    <a:lvl9pPr marL="4878705" algn="l" defTabSz="1219200" rtl="0" eaLnBrk="1" latinLnBrk="0" hangingPunct="1">
      <a:defRPr sz="16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41E0E0E2-7263-44C4-AAA9-733DBA7BD205}" type="slidenum">
              <a:rPr lang="zh-CN" altLang="en-US" smtClean="0"/>
              <a:pPr/>
              <a:t>1</a:t>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0E21FD59-C920-460C-B1C9-0346C59420B0}" type="slidenum">
              <a:rPr lang="zh-CN" altLang="en-US" smtClean="0"/>
              <a:pPr/>
              <a:t>2</a:t>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1E0E0E2-7263-44C4-AAA9-733DBA7BD205}" type="slidenum">
              <a:rPr lang="zh-CN" altLang="en-US" smtClean="0"/>
              <a:pPr/>
              <a:t>3</a:t>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幻灯片图像占位符 1"/>
          <p:cNvSpPr>
            <a:spLocks noGrp="1" noRot="1" noChangeAspect="1" noTextEdit="1"/>
          </p:cNvSpPr>
          <p:nvPr>
            <p:ph type="sldImg"/>
          </p:nvPr>
        </p:nvSpPr>
        <p:spPr>
          <a:xfrm>
            <a:off x="654050" y="500063"/>
            <a:ext cx="6192838" cy="3482975"/>
          </a:xfrm>
          <a:ln>
            <a:solidFill>
              <a:srgbClr val="000000"/>
            </a:solidFill>
          </a:ln>
        </p:spPr>
      </p:sp>
      <p:sp>
        <p:nvSpPr>
          <p:cNvPr id="22531" name="备注占位符 2"/>
          <p:cNvSpPr>
            <a:spLocks noGrp="1"/>
          </p:cNvSpPr>
          <p:nvPr>
            <p:ph type="body" idx="1"/>
          </p:nvPr>
        </p:nvSpPr>
        <p:spPr>
          <a:noFill/>
          <a:ln/>
        </p:spPr>
        <p:txBody>
          <a:bodyPr/>
          <a:lstStyle/>
          <a:p>
            <a:endParaRPr lang="zh-CN" altLang="en-US" smtClean="0"/>
          </a:p>
        </p:txBody>
      </p:sp>
      <p:sp>
        <p:nvSpPr>
          <p:cNvPr id="22532" name="灯片编号占位符 3"/>
          <p:cNvSpPr>
            <a:spLocks noGrp="1"/>
          </p:cNvSpPr>
          <p:nvPr>
            <p:ph type="sldNum" sz="quarter" idx="5"/>
          </p:nvPr>
        </p:nvSpPr>
        <p:spPr>
          <a:noFill/>
        </p:spPr>
        <p:txBody>
          <a:bodyPr/>
          <a:lstStyle/>
          <a:p>
            <a:fld id="{60F6C8E3-F60F-4620-A174-F4CA72F7C080}" type="slidenum">
              <a:rPr lang="zh-CN" altLang="en-US" smtClean="0"/>
              <a:pPr/>
              <a:t>5</a:t>
            </a:fld>
            <a:endParaRPr lang="zh-CN" alt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幻灯片图像占位符 1"/>
          <p:cNvSpPr>
            <a:spLocks noGrp="1" noRot="1" noChangeAspect="1" noTextEdit="1"/>
          </p:cNvSpPr>
          <p:nvPr>
            <p:ph type="sldImg"/>
          </p:nvPr>
        </p:nvSpPr>
        <p:spPr>
          <a:xfrm>
            <a:off x="654050" y="500063"/>
            <a:ext cx="6192838" cy="3482975"/>
          </a:xfrm>
          <a:ln>
            <a:solidFill>
              <a:srgbClr val="000000"/>
            </a:solidFill>
          </a:ln>
        </p:spPr>
      </p:sp>
      <p:sp>
        <p:nvSpPr>
          <p:cNvPr id="23555" name="备注占位符 2"/>
          <p:cNvSpPr>
            <a:spLocks noGrp="1"/>
          </p:cNvSpPr>
          <p:nvPr>
            <p:ph type="body" idx="1"/>
          </p:nvPr>
        </p:nvSpPr>
        <p:spPr>
          <a:noFill/>
          <a:ln/>
        </p:spPr>
        <p:txBody>
          <a:bodyPr/>
          <a:lstStyle/>
          <a:p>
            <a:endParaRPr lang="zh-CN" altLang="en-US" smtClean="0"/>
          </a:p>
        </p:txBody>
      </p:sp>
      <p:sp>
        <p:nvSpPr>
          <p:cNvPr id="23556" name="灯片编号占位符 3"/>
          <p:cNvSpPr>
            <a:spLocks noGrp="1"/>
          </p:cNvSpPr>
          <p:nvPr>
            <p:ph type="sldNum" sz="quarter" idx="5"/>
          </p:nvPr>
        </p:nvSpPr>
        <p:spPr>
          <a:noFill/>
        </p:spPr>
        <p:txBody>
          <a:bodyPr/>
          <a:lstStyle/>
          <a:p>
            <a:fld id="{7512B676-F408-4880-8451-35B7861D1787}" type="slidenum">
              <a:rPr lang="zh-CN" altLang="en-US" smtClean="0"/>
              <a:pPr/>
              <a:t>6</a:t>
            </a:fld>
            <a:endParaRPr lang="zh-CN" alt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1E0E0E2-7263-44C4-AAA9-733DBA7BD205}" type="slidenum">
              <a:rPr lang="zh-CN" altLang="en-US" smtClean="0"/>
              <a:pPr/>
              <a:t>13</a:t>
            </a:fld>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1E0E0E2-7263-44C4-AAA9-733DBA7BD205}" type="slidenum">
              <a:rPr lang="zh-CN" altLang="en-US" smtClean="0"/>
              <a:pPr/>
              <a:t>22</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tif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标题幻灯片">
    <p:spTree>
      <p:nvGrpSpPr>
        <p:cNvPr id="1" name=""/>
        <p:cNvGrpSpPr/>
        <p:nvPr/>
      </p:nvGrpSpPr>
      <p:grpSpPr>
        <a:xfrm>
          <a:off x="0" y="0"/>
          <a:ext cx="0" cy="0"/>
          <a:chOff x="0" y="0"/>
          <a:chExt cx="0" cy="0"/>
        </a:xfrm>
      </p:grpSpPr>
    </p:spTree>
  </p:cSld>
  <p:clrMapOvr>
    <a:masterClrMapping/>
  </p:clrMapOvr>
  <p:transition spd="slow" advTm="0">
    <p:wip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obj">
  <p:cSld name="1_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838637" y="365210"/>
            <a:ext cx="10521077" cy="1325870"/>
          </a:xfrm>
          <a:prstGeom prst="rect">
            <a:avLst/>
          </a:prstGeom>
        </p:spPr>
        <p:txBody>
          <a:bodyPr lIns="91472" tIns="45736" rIns="91472" bIns="45736"/>
          <a:lstStyle/>
          <a:p>
            <a:r>
              <a:rPr lang="zh-CN" altLang="en-US" smtClean="0"/>
              <a:t>单击此处编辑母版标题样式</a:t>
            </a:r>
            <a:endParaRPr lang="zh-CN" altLang="en-US"/>
          </a:p>
        </p:txBody>
      </p:sp>
      <p:sp>
        <p:nvSpPr>
          <p:cNvPr id="3" name="内容占位符 2"/>
          <p:cNvSpPr>
            <a:spLocks noGrp="1"/>
          </p:cNvSpPr>
          <p:nvPr>
            <p:ph idx="1"/>
          </p:nvPr>
        </p:nvSpPr>
        <p:spPr>
          <a:xfrm>
            <a:off x="838637" y="1826048"/>
            <a:ext cx="10521077" cy="4352346"/>
          </a:xfrm>
          <a:prstGeom prst="rect">
            <a:avLst/>
          </a:prstGeom>
        </p:spPr>
        <p:txBody>
          <a:bodyPr lIns="91472" tIns="45736" rIns="91472" bIns="45736"/>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a:xfrm>
            <a:off x="838636" y="6357822"/>
            <a:ext cx="2744629" cy="365210"/>
          </a:xfrm>
          <a:prstGeom prst="rect">
            <a:avLst/>
          </a:prstGeom>
        </p:spPr>
        <p:txBody>
          <a:bodyPr lIns="91472" tIns="45736" rIns="91472" bIns="45736"/>
          <a:lstStyle/>
          <a:p>
            <a:fld id="{530820CF-B880-4189-942D-D702A7CBA730}" type="datetimeFigureOut">
              <a:rPr lang="zh-CN" altLang="en-US" smtClean="0"/>
              <a:pPr/>
              <a:t>2017-4-27</a:t>
            </a:fld>
            <a:endParaRPr lang="zh-CN" altLang="en-US"/>
          </a:p>
        </p:txBody>
      </p:sp>
      <p:sp>
        <p:nvSpPr>
          <p:cNvPr id="5" name="页脚占位符 4"/>
          <p:cNvSpPr>
            <a:spLocks noGrp="1"/>
          </p:cNvSpPr>
          <p:nvPr>
            <p:ph type="ftr" sz="quarter" idx="11"/>
          </p:nvPr>
        </p:nvSpPr>
        <p:spPr>
          <a:xfrm>
            <a:off x="4040704" y="6357822"/>
            <a:ext cx="4116943" cy="365210"/>
          </a:xfrm>
          <a:prstGeom prst="rect">
            <a:avLst/>
          </a:prstGeom>
        </p:spPr>
        <p:txBody>
          <a:bodyPr lIns="91472" tIns="45736" rIns="91472" bIns="45736"/>
          <a:lstStyle/>
          <a:p>
            <a:endParaRPr lang="zh-CN" altLang="en-US"/>
          </a:p>
        </p:txBody>
      </p:sp>
      <p:sp>
        <p:nvSpPr>
          <p:cNvPr id="6" name="灯片编号占位符 5"/>
          <p:cNvSpPr>
            <a:spLocks noGrp="1"/>
          </p:cNvSpPr>
          <p:nvPr>
            <p:ph type="sldNum" sz="quarter" idx="12"/>
          </p:nvPr>
        </p:nvSpPr>
        <p:spPr>
          <a:xfrm>
            <a:off x="8615085" y="6357822"/>
            <a:ext cx="2744629" cy="365210"/>
          </a:xfrm>
          <a:prstGeom prst="rect">
            <a:avLst/>
          </a:prstGeom>
        </p:spPr>
        <p:txBody>
          <a:bodyPr lIns="91472" tIns="45736" rIns="91472" bIns="45736"/>
          <a:lstStyle/>
          <a:p>
            <a:fld id="{0C913308-F349-4B6D-A68A-DD1791B4A57B}" type="slidenum">
              <a:rPr lang="zh-CN" altLang="en-US" smtClean="0"/>
              <a:pPr/>
              <a:t>‹#›</a:t>
            </a:fld>
            <a:endParaRPr lang="zh-CN" altLang="en-US"/>
          </a:p>
        </p:txBody>
      </p:sp>
    </p:spTree>
  </p:cSld>
  <p:clrMapOvr>
    <a:masterClrMapping/>
  </p:clrMapOvr>
  <p:transition spd="slow" advTm="0">
    <p:wipe/>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cSld name="1_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914876" y="2130919"/>
            <a:ext cx="10368598" cy="1470366"/>
          </a:xfrm>
          <a:prstGeom prst="rect">
            <a:avLst/>
          </a:prstGeom>
        </p:spPr>
        <p:txBody>
          <a:bodyPr lIns="121963" tIns="60981" rIns="121963" bIns="60981"/>
          <a:lstStyle/>
          <a:p>
            <a:r>
              <a:rPr lang="zh-CN" altLang="en-US" smtClean="0"/>
              <a:t>单击此处编辑母版标题样式</a:t>
            </a:r>
            <a:endParaRPr lang="zh-CN" altLang="en-US"/>
          </a:p>
        </p:txBody>
      </p:sp>
      <p:sp>
        <p:nvSpPr>
          <p:cNvPr id="3" name="副标题 2"/>
          <p:cNvSpPr>
            <a:spLocks noGrp="1"/>
          </p:cNvSpPr>
          <p:nvPr>
            <p:ph type="subTitle" idx="1"/>
          </p:nvPr>
        </p:nvSpPr>
        <p:spPr>
          <a:xfrm>
            <a:off x="1829753" y="3887100"/>
            <a:ext cx="8538845" cy="1753006"/>
          </a:xfrm>
          <a:prstGeom prst="rect">
            <a:avLst/>
          </a:prstGeom>
        </p:spPr>
        <p:txBody>
          <a:bodyPr lIns="121963" tIns="60981" rIns="121963" bIns="60981"/>
          <a:lstStyle>
            <a:lvl1pPr marL="0" indent="0" algn="ctr">
              <a:buNone/>
              <a:defRPr>
                <a:solidFill>
                  <a:schemeClr val="tx1">
                    <a:tint val="75000"/>
                  </a:schemeClr>
                </a:solidFill>
              </a:defRPr>
            </a:lvl1pPr>
            <a:lvl2pPr marL="609600" indent="0" algn="ctr">
              <a:buNone/>
              <a:defRPr>
                <a:solidFill>
                  <a:schemeClr val="tx1">
                    <a:tint val="75000"/>
                  </a:schemeClr>
                </a:solidFill>
              </a:defRPr>
            </a:lvl2pPr>
            <a:lvl3pPr marL="1219835" indent="0" algn="ctr">
              <a:buNone/>
              <a:defRPr>
                <a:solidFill>
                  <a:schemeClr val="tx1">
                    <a:tint val="75000"/>
                  </a:schemeClr>
                </a:solidFill>
              </a:defRPr>
            </a:lvl3pPr>
            <a:lvl4pPr marL="1829435" indent="0" algn="ctr">
              <a:buNone/>
              <a:defRPr>
                <a:solidFill>
                  <a:schemeClr val="tx1">
                    <a:tint val="75000"/>
                  </a:schemeClr>
                </a:solidFill>
              </a:defRPr>
            </a:lvl4pPr>
            <a:lvl5pPr marL="2439035" indent="0" algn="ctr">
              <a:buNone/>
              <a:defRPr>
                <a:solidFill>
                  <a:schemeClr val="tx1">
                    <a:tint val="75000"/>
                  </a:schemeClr>
                </a:solidFill>
              </a:defRPr>
            </a:lvl5pPr>
            <a:lvl6pPr marL="3049270" indent="0" algn="ctr">
              <a:buNone/>
              <a:defRPr>
                <a:solidFill>
                  <a:schemeClr val="tx1">
                    <a:tint val="75000"/>
                  </a:schemeClr>
                </a:solidFill>
              </a:defRPr>
            </a:lvl6pPr>
            <a:lvl7pPr marL="3658870" indent="0" algn="ctr">
              <a:buNone/>
              <a:defRPr>
                <a:solidFill>
                  <a:schemeClr val="tx1">
                    <a:tint val="75000"/>
                  </a:schemeClr>
                </a:solidFill>
              </a:defRPr>
            </a:lvl7pPr>
            <a:lvl8pPr marL="4268470" indent="0" algn="ctr">
              <a:buNone/>
              <a:defRPr>
                <a:solidFill>
                  <a:schemeClr val="tx1">
                    <a:tint val="75000"/>
                  </a:schemeClr>
                </a:solidFill>
              </a:defRPr>
            </a:lvl8pPr>
            <a:lvl9pPr marL="4878705"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a:xfrm>
            <a:off x="609917" y="6357822"/>
            <a:ext cx="2846282" cy="365210"/>
          </a:xfrm>
          <a:prstGeom prst="rect">
            <a:avLst/>
          </a:prstGeom>
        </p:spPr>
        <p:txBody>
          <a:bodyPr lIns="121963" tIns="60981" rIns="121963" bIns="60981"/>
          <a:lstStyle/>
          <a:p>
            <a:fld id="{9E0611D0-9A6A-4745-A630-32461103131C}" type="datetimeFigureOut">
              <a:rPr lang="zh-CN" altLang="en-US" smtClean="0"/>
              <a:pPr/>
              <a:t>2017-4-27</a:t>
            </a:fld>
            <a:endParaRPr lang="zh-CN" altLang="en-US"/>
          </a:p>
        </p:txBody>
      </p:sp>
      <p:sp>
        <p:nvSpPr>
          <p:cNvPr id="5" name="页脚占位符 4"/>
          <p:cNvSpPr>
            <a:spLocks noGrp="1"/>
          </p:cNvSpPr>
          <p:nvPr>
            <p:ph type="ftr" sz="quarter" idx="11"/>
          </p:nvPr>
        </p:nvSpPr>
        <p:spPr>
          <a:xfrm>
            <a:off x="4167770" y="6357822"/>
            <a:ext cx="3862811" cy="365210"/>
          </a:xfrm>
          <a:prstGeom prst="rect">
            <a:avLst/>
          </a:prstGeom>
        </p:spPr>
        <p:txBody>
          <a:bodyPr lIns="121963" tIns="60981" rIns="121963" bIns="60981"/>
          <a:lstStyle/>
          <a:p>
            <a:endParaRPr lang="zh-CN" altLang="en-US"/>
          </a:p>
        </p:txBody>
      </p:sp>
      <p:sp>
        <p:nvSpPr>
          <p:cNvPr id="6" name="灯片编号占位符 5"/>
          <p:cNvSpPr>
            <a:spLocks noGrp="1"/>
          </p:cNvSpPr>
          <p:nvPr>
            <p:ph type="sldNum" sz="quarter" idx="12"/>
          </p:nvPr>
        </p:nvSpPr>
        <p:spPr>
          <a:xfrm>
            <a:off x="8742151" y="6357822"/>
            <a:ext cx="2846282" cy="365210"/>
          </a:xfrm>
          <a:prstGeom prst="rect">
            <a:avLst/>
          </a:prstGeom>
        </p:spPr>
        <p:txBody>
          <a:bodyPr lIns="121963" tIns="60981" rIns="121963" bIns="60981"/>
          <a:lstStyle/>
          <a:p>
            <a:fld id="{9D3F3D8C-2C4B-4342-80F1-9B8A0E6BA81A}" type="slidenum">
              <a:rPr lang="zh-CN" altLang="en-US" smtClean="0"/>
              <a:pPr/>
              <a:t>‹#›</a:t>
            </a:fld>
            <a:endParaRPr lang="zh-CN" altLang="en-US"/>
          </a:p>
        </p:txBody>
      </p:sp>
    </p:spTree>
  </p:cSld>
  <p:clrMapOvr>
    <a:masterClrMapping/>
  </p:clrMapOvr>
  <p:transition spd="slow" advTm="0">
    <p:wip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2_标题幻灯片">
    <p:spTree>
      <p:nvGrpSpPr>
        <p:cNvPr id="1" name=""/>
        <p:cNvGrpSpPr/>
        <p:nvPr/>
      </p:nvGrpSpPr>
      <p:grpSpPr>
        <a:xfrm>
          <a:off x="0" y="0"/>
          <a:ext cx="0" cy="0"/>
          <a:chOff x="0" y="0"/>
          <a:chExt cx="0" cy="0"/>
        </a:xfrm>
      </p:grpSpPr>
      <p:pic>
        <p:nvPicPr>
          <p:cNvPr id="7" name="图片 6"/>
          <p:cNvPicPr>
            <a:picLocks noChangeAspect="1"/>
          </p:cNvPicPr>
          <p:nvPr userDrawn="1"/>
        </p:nvPicPr>
        <p:blipFill>
          <a:blip r:embed="rId2">
            <a:extLst>
              <a:ext uri="{28A0092B-C50C-407E-A947-70E740481C1C}">
                <a14:useLocalDpi xmlns="" xmlns:a14="http://schemas.microsoft.com/office/drawing/2010/main" val="0"/>
              </a:ext>
            </a:extLst>
          </a:blip>
          <a:stretch>
            <a:fillRect/>
          </a:stretch>
        </p:blipFill>
        <p:spPr>
          <a:xfrm>
            <a:off x="1525" y="0"/>
            <a:ext cx="12195300" cy="6859270"/>
          </a:xfrm>
          <a:prstGeom prst="rect">
            <a:avLst/>
          </a:prstGeom>
        </p:spPr>
      </p:pic>
      <p:sp>
        <p:nvSpPr>
          <p:cNvPr id="4" name="矩形 3"/>
          <p:cNvSpPr/>
          <p:nvPr userDrawn="1"/>
        </p:nvSpPr>
        <p:spPr>
          <a:xfrm>
            <a:off x="2579080" y="357117"/>
            <a:ext cx="9619270" cy="409379"/>
          </a:xfrm>
          <a:prstGeom prst="rect">
            <a:avLst/>
          </a:prstGeom>
          <a:gradFill flip="none" rotWithShape="1">
            <a:gsLst>
              <a:gs pos="0">
                <a:srgbClr val="00B0F0"/>
              </a:gs>
              <a:gs pos="45000">
                <a:srgbClr val="0079DE"/>
              </a:gs>
              <a:gs pos="100000">
                <a:srgbClr val="0060BF"/>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200">
              <a:solidFill>
                <a:prstClr val="white"/>
              </a:solidFill>
            </a:endParaRPr>
          </a:p>
        </p:txBody>
      </p:sp>
      <p:pic>
        <p:nvPicPr>
          <p:cNvPr id="5" name="图片 4"/>
          <p:cNvPicPr>
            <a:picLocks noChangeAspect="1"/>
          </p:cNvPicPr>
          <p:nvPr userDrawn="1"/>
        </p:nvPicPr>
        <p:blipFill>
          <a:blip r:embed="rId3" cstate="print">
            <a:extLst>
              <a:ext uri="{28A0092B-C50C-407E-A947-70E740481C1C}">
                <a14:useLocalDpi xmlns="" xmlns:a14="http://schemas.microsoft.com/office/drawing/2010/main" val="0"/>
              </a:ext>
            </a:extLst>
          </a:blip>
          <a:stretch>
            <a:fillRect/>
          </a:stretch>
        </p:blipFill>
        <p:spPr>
          <a:xfrm>
            <a:off x="268656" y="287396"/>
            <a:ext cx="2104219" cy="559042"/>
          </a:xfrm>
          <a:prstGeom prst="rect">
            <a:avLst/>
          </a:prstGeom>
        </p:spPr>
      </p:pic>
    </p:spTree>
  </p:cSld>
  <p:clrMapOvr>
    <a:masterClrMapping/>
  </p:clrMapOvr>
  <p:transition spd="slow" advTm="0">
    <p:wip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标题和内容">
    <p:spTree>
      <p:nvGrpSpPr>
        <p:cNvPr id="1" name=""/>
        <p:cNvGrpSpPr/>
        <p:nvPr/>
      </p:nvGrpSpPr>
      <p:grpSpPr>
        <a:xfrm>
          <a:off x="0" y="0"/>
          <a:ext cx="0" cy="0"/>
          <a:chOff x="0" y="0"/>
          <a:chExt cx="0" cy="0"/>
        </a:xfrm>
      </p:grpSpPr>
      <p:sp>
        <p:nvSpPr>
          <p:cNvPr id="4" name="TextBox 3"/>
          <p:cNvSpPr txBox="1"/>
          <p:nvPr userDrawn="1"/>
        </p:nvSpPr>
        <p:spPr>
          <a:xfrm>
            <a:off x="76808" y="117426"/>
            <a:ext cx="1701887" cy="677151"/>
          </a:xfrm>
          <a:prstGeom prst="rect">
            <a:avLst/>
          </a:prstGeom>
          <a:noFill/>
        </p:spPr>
        <p:txBody>
          <a:bodyPr wrap="square" lIns="121963" tIns="60981" rIns="121963" bIns="60981" rtlCol="0">
            <a:spAutoFit/>
          </a:bodyPr>
          <a:lstStyle/>
          <a:p>
            <a:r>
              <a:rPr lang="en-US" altLang="zh-CN" sz="3600" b="1" spc="-150" dirty="0" smtClean="0">
                <a:solidFill>
                  <a:schemeClr val="accent1"/>
                </a:solidFill>
                <a:effectLst/>
                <a:latin typeface="Arial Black" panose="020B0A04020102020204" pitchFamily="34" charset="0"/>
                <a:ea typeface="微软雅黑" panose="020B0503020204020204" pitchFamily="34" charset="-122"/>
              </a:rPr>
              <a:t>LOGO</a:t>
            </a:r>
            <a:endParaRPr lang="zh-CN" altLang="en-US" sz="3600" b="1" spc="-150" dirty="0">
              <a:solidFill>
                <a:schemeClr val="accent1"/>
              </a:solidFill>
              <a:effectLst/>
              <a:latin typeface="Arial Black" panose="020B0A04020102020204" pitchFamily="34" charset="0"/>
              <a:ea typeface="微软雅黑" panose="020B0503020204020204" pitchFamily="34" charset="-122"/>
            </a:endParaRPr>
          </a:p>
        </p:txBody>
      </p:sp>
      <p:cxnSp>
        <p:nvCxnSpPr>
          <p:cNvPr id="5" name="直接连接符 4"/>
          <p:cNvCxnSpPr/>
          <p:nvPr userDrawn="1"/>
        </p:nvCxnSpPr>
        <p:spPr>
          <a:xfrm>
            <a:off x="1562671" y="693490"/>
            <a:ext cx="10635679" cy="0"/>
          </a:xfrm>
          <a:prstGeom prst="line">
            <a:avLst/>
          </a:prstGeom>
          <a:ln w="254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spd="slow" advTm="0">
    <p:wip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a:xfrm>
            <a:off x="609918" y="274702"/>
            <a:ext cx="10978515" cy="1143265"/>
          </a:xfrm>
          <a:prstGeom prst="rect">
            <a:avLst/>
          </a:prstGeom>
        </p:spPr>
        <p:txBody>
          <a:bodyPr lIns="121963" tIns="60981" rIns="121963" bIns="60981"/>
          <a:lstStyle/>
          <a:p>
            <a:r>
              <a:rPr lang="zh-CN" altLang="en-US" smtClean="0"/>
              <a:t>单击此处编辑母版标题样式</a:t>
            </a:r>
            <a:endParaRPr lang="zh-CN" altLang="en-US"/>
          </a:p>
        </p:txBody>
      </p:sp>
      <p:sp>
        <p:nvSpPr>
          <p:cNvPr id="3" name="日期占位符 2"/>
          <p:cNvSpPr>
            <a:spLocks noGrp="1"/>
          </p:cNvSpPr>
          <p:nvPr>
            <p:ph type="dt" sz="half" idx="10"/>
          </p:nvPr>
        </p:nvSpPr>
        <p:spPr>
          <a:xfrm>
            <a:off x="609917" y="6357822"/>
            <a:ext cx="2846282" cy="365210"/>
          </a:xfrm>
          <a:prstGeom prst="rect">
            <a:avLst/>
          </a:prstGeom>
        </p:spPr>
        <p:txBody>
          <a:bodyPr lIns="121963" tIns="60981" rIns="121963" bIns="60981"/>
          <a:lstStyle/>
          <a:p>
            <a:fld id="{DF659192-60C8-49F5-94DF-1E29C3FCC85C}" type="datetimeFigureOut">
              <a:rPr lang="zh-CN" altLang="en-US" smtClean="0"/>
              <a:pPr/>
              <a:t>2017-4-27</a:t>
            </a:fld>
            <a:endParaRPr lang="zh-CN" altLang="en-US"/>
          </a:p>
        </p:txBody>
      </p:sp>
      <p:sp>
        <p:nvSpPr>
          <p:cNvPr id="4" name="页脚占位符 3"/>
          <p:cNvSpPr>
            <a:spLocks noGrp="1"/>
          </p:cNvSpPr>
          <p:nvPr>
            <p:ph type="ftr" sz="quarter" idx="11"/>
          </p:nvPr>
        </p:nvSpPr>
        <p:spPr>
          <a:xfrm>
            <a:off x="4167770" y="6357822"/>
            <a:ext cx="3862811" cy="365210"/>
          </a:xfrm>
          <a:prstGeom prst="rect">
            <a:avLst/>
          </a:prstGeom>
        </p:spPr>
        <p:txBody>
          <a:bodyPr lIns="121963" tIns="60981" rIns="121963" bIns="60981"/>
          <a:lstStyle/>
          <a:p>
            <a:endParaRPr lang="zh-CN" altLang="en-US"/>
          </a:p>
        </p:txBody>
      </p:sp>
      <p:sp>
        <p:nvSpPr>
          <p:cNvPr id="5" name="灯片编号占位符 4"/>
          <p:cNvSpPr>
            <a:spLocks noGrp="1"/>
          </p:cNvSpPr>
          <p:nvPr>
            <p:ph type="sldNum" sz="quarter" idx="12"/>
          </p:nvPr>
        </p:nvSpPr>
        <p:spPr>
          <a:xfrm>
            <a:off x="8742151" y="6357822"/>
            <a:ext cx="2846282" cy="365210"/>
          </a:xfrm>
          <a:prstGeom prst="rect">
            <a:avLst/>
          </a:prstGeom>
        </p:spPr>
        <p:txBody>
          <a:bodyPr lIns="121963" tIns="60981" rIns="121963" bIns="60981"/>
          <a:lstStyle/>
          <a:p>
            <a:fld id="{EB730883-2733-4EB0-9793-894FF9D50112}" type="slidenum">
              <a:rPr lang="zh-CN" altLang="en-US" smtClean="0"/>
              <a:pPr/>
              <a:t>‹#›</a:t>
            </a:fld>
            <a:endParaRPr lang="zh-CN" altLang="en-US"/>
          </a:p>
        </p:txBody>
      </p:sp>
    </p:spTree>
  </p:cSld>
  <p:clrMapOvr>
    <a:masterClrMapping/>
  </p:clrMapOvr>
  <p:transition spd="slow" advTm="0">
    <p:wip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a:xfrm>
            <a:off x="609917" y="6357822"/>
            <a:ext cx="2846282" cy="365210"/>
          </a:xfrm>
          <a:prstGeom prst="rect">
            <a:avLst/>
          </a:prstGeom>
        </p:spPr>
        <p:txBody>
          <a:bodyPr lIns="121963" tIns="60981" rIns="121963" bIns="60981"/>
          <a:lstStyle/>
          <a:p>
            <a:fld id="{DF659192-60C8-49F5-94DF-1E29C3FCC85C}" type="datetimeFigureOut">
              <a:rPr lang="zh-CN" altLang="en-US" smtClean="0"/>
              <a:pPr/>
              <a:t>2017-4-27</a:t>
            </a:fld>
            <a:endParaRPr lang="zh-CN" altLang="en-US"/>
          </a:p>
        </p:txBody>
      </p:sp>
      <p:sp>
        <p:nvSpPr>
          <p:cNvPr id="3" name="页脚占位符 2"/>
          <p:cNvSpPr>
            <a:spLocks noGrp="1"/>
          </p:cNvSpPr>
          <p:nvPr>
            <p:ph type="ftr" sz="quarter" idx="11"/>
          </p:nvPr>
        </p:nvSpPr>
        <p:spPr>
          <a:xfrm>
            <a:off x="4167770" y="6357822"/>
            <a:ext cx="3862811" cy="365210"/>
          </a:xfrm>
          <a:prstGeom prst="rect">
            <a:avLst/>
          </a:prstGeom>
        </p:spPr>
        <p:txBody>
          <a:bodyPr lIns="121963" tIns="60981" rIns="121963" bIns="60981"/>
          <a:lstStyle/>
          <a:p>
            <a:endParaRPr lang="zh-CN" altLang="en-US"/>
          </a:p>
        </p:txBody>
      </p:sp>
      <p:sp>
        <p:nvSpPr>
          <p:cNvPr id="4" name="灯片编号占位符 3"/>
          <p:cNvSpPr>
            <a:spLocks noGrp="1"/>
          </p:cNvSpPr>
          <p:nvPr>
            <p:ph type="sldNum" sz="quarter" idx="12"/>
          </p:nvPr>
        </p:nvSpPr>
        <p:spPr>
          <a:xfrm>
            <a:off x="8742151" y="6357822"/>
            <a:ext cx="2846282" cy="365210"/>
          </a:xfrm>
          <a:prstGeom prst="rect">
            <a:avLst/>
          </a:prstGeom>
        </p:spPr>
        <p:txBody>
          <a:bodyPr lIns="121963" tIns="60981" rIns="121963" bIns="60981"/>
          <a:lstStyle/>
          <a:p>
            <a:fld id="{EB730883-2733-4EB0-9793-894FF9D50112}" type="slidenum">
              <a:rPr lang="zh-CN" altLang="en-US" smtClean="0"/>
              <a:pPr/>
              <a:t>‹#›</a:t>
            </a:fld>
            <a:endParaRPr lang="zh-CN" altLang="en-US"/>
          </a:p>
        </p:txBody>
      </p:sp>
    </p:spTree>
  </p:cSld>
  <p:clrMapOvr>
    <a:masterClrMapping/>
  </p:clrMapOvr>
  <p:transition spd="slow" advTm="0">
    <p:wip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09920" y="273112"/>
            <a:ext cx="4013173" cy="1162320"/>
          </a:xfrm>
          <a:prstGeom prst="rect">
            <a:avLst/>
          </a:prstGeom>
        </p:spPr>
        <p:txBody>
          <a:bodyPr lIns="121963" tIns="60981" rIns="121963" bIns="60981" anchor="b"/>
          <a:lstStyle>
            <a:lvl1pPr algn="l">
              <a:defRPr sz="27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4769216" y="273114"/>
            <a:ext cx="6819216" cy="5854469"/>
          </a:xfrm>
          <a:prstGeom prst="rect">
            <a:avLst/>
          </a:prstGeom>
        </p:spPr>
        <p:txBody>
          <a:bodyPr lIns="121963" tIns="60981" rIns="121963" bIns="60981"/>
          <a:lstStyle>
            <a:lvl1pPr>
              <a:defRPr sz="4300"/>
            </a:lvl1pPr>
            <a:lvl2pPr>
              <a:defRPr sz="3700"/>
            </a:lvl2pPr>
            <a:lvl3pPr>
              <a:defRPr sz="3200"/>
            </a:lvl3pPr>
            <a:lvl4pPr>
              <a:defRPr sz="2700"/>
            </a:lvl4pPr>
            <a:lvl5pPr>
              <a:defRPr sz="2700"/>
            </a:lvl5pPr>
            <a:lvl6pPr>
              <a:defRPr sz="2700"/>
            </a:lvl6pPr>
            <a:lvl7pPr>
              <a:defRPr sz="2700"/>
            </a:lvl7pPr>
            <a:lvl8pPr>
              <a:defRPr sz="2700"/>
            </a:lvl8pPr>
            <a:lvl9pPr>
              <a:defRPr sz="27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609920" y="1435434"/>
            <a:ext cx="4013173" cy="4692149"/>
          </a:xfrm>
          <a:prstGeom prst="rect">
            <a:avLst/>
          </a:prstGeom>
        </p:spPr>
        <p:txBody>
          <a:bodyPr lIns="121963" tIns="60981" rIns="121963" bIns="60981"/>
          <a:lstStyle>
            <a:lvl1pPr marL="0" indent="0">
              <a:buNone/>
              <a:defRPr sz="1900"/>
            </a:lvl1pPr>
            <a:lvl2pPr marL="609600" indent="0">
              <a:buNone/>
              <a:defRPr sz="1600"/>
            </a:lvl2pPr>
            <a:lvl3pPr marL="1219835" indent="0">
              <a:buNone/>
              <a:defRPr sz="1300"/>
            </a:lvl3pPr>
            <a:lvl4pPr marL="1829435" indent="0">
              <a:buNone/>
              <a:defRPr sz="1200"/>
            </a:lvl4pPr>
            <a:lvl5pPr marL="2439035" indent="0">
              <a:buNone/>
              <a:defRPr sz="1200"/>
            </a:lvl5pPr>
            <a:lvl6pPr marL="3049270" indent="0">
              <a:buNone/>
              <a:defRPr sz="1200"/>
            </a:lvl6pPr>
            <a:lvl7pPr marL="3658870" indent="0">
              <a:buNone/>
              <a:defRPr sz="1200"/>
            </a:lvl7pPr>
            <a:lvl8pPr marL="4268470" indent="0">
              <a:buNone/>
              <a:defRPr sz="1200"/>
            </a:lvl8pPr>
            <a:lvl9pPr marL="4878705" indent="0">
              <a:buNone/>
              <a:defRPr sz="1200"/>
            </a:lvl9pPr>
          </a:lstStyle>
          <a:p>
            <a:pPr lvl="0"/>
            <a:r>
              <a:rPr lang="zh-CN" altLang="en-US" smtClean="0"/>
              <a:t>单击此处编辑母版文本样式</a:t>
            </a:r>
          </a:p>
        </p:txBody>
      </p:sp>
      <p:sp>
        <p:nvSpPr>
          <p:cNvPr id="5" name="日期占位符 4"/>
          <p:cNvSpPr>
            <a:spLocks noGrp="1"/>
          </p:cNvSpPr>
          <p:nvPr>
            <p:ph type="dt" sz="half" idx="10"/>
          </p:nvPr>
        </p:nvSpPr>
        <p:spPr>
          <a:xfrm>
            <a:off x="609917" y="6357822"/>
            <a:ext cx="2846282" cy="365210"/>
          </a:xfrm>
          <a:prstGeom prst="rect">
            <a:avLst/>
          </a:prstGeom>
        </p:spPr>
        <p:txBody>
          <a:bodyPr lIns="121963" tIns="60981" rIns="121963" bIns="60981"/>
          <a:lstStyle/>
          <a:p>
            <a:fld id="{DF659192-60C8-49F5-94DF-1E29C3FCC85C}" type="datetimeFigureOut">
              <a:rPr lang="zh-CN" altLang="en-US" smtClean="0"/>
              <a:pPr/>
              <a:t>2017-4-27</a:t>
            </a:fld>
            <a:endParaRPr lang="zh-CN" altLang="en-US"/>
          </a:p>
        </p:txBody>
      </p:sp>
      <p:sp>
        <p:nvSpPr>
          <p:cNvPr id="6" name="页脚占位符 5"/>
          <p:cNvSpPr>
            <a:spLocks noGrp="1"/>
          </p:cNvSpPr>
          <p:nvPr>
            <p:ph type="ftr" sz="quarter" idx="11"/>
          </p:nvPr>
        </p:nvSpPr>
        <p:spPr>
          <a:xfrm>
            <a:off x="4167770" y="6357822"/>
            <a:ext cx="3862811" cy="365210"/>
          </a:xfrm>
          <a:prstGeom prst="rect">
            <a:avLst/>
          </a:prstGeom>
        </p:spPr>
        <p:txBody>
          <a:bodyPr lIns="121963" tIns="60981" rIns="121963" bIns="60981"/>
          <a:lstStyle/>
          <a:p>
            <a:endParaRPr lang="zh-CN" altLang="en-US"/>
          </a:p>
        </p:txBody>
      </p:sp>
      <p:sp>
        <p:nvSpPr>
          <p:cNvPr id="7" name="灯片编号占位符 6"/>
          <p:cNvSpPr>
            <a:spLocks noGrp="1"/>
          </p:cNvSpPr>
          <p:nvPr>
            <p:ph type="sldNum" sz="quarter" idx="12"/>
          </p:nvPr>
        </p:nvSpPr>
        <p:spPr>
          <a:xfrm>
            <a:off x="8742151" y="6357822"/>
            <a:ext cx="2846282" cy="365210"/>
          </a:xfrm>
          <a:prstGeom prst="rect">
            <a:avLst/>
          </a:prstGeom>
        </p:spPr>
        <p:txBody>
          <a:bodyPr lIns="121963" tIns="60981" rIns="121963" bIns="60981"/>
          <a:lstStyle/>
          <a:p>
            <a:fld id="{EB730883-2733-4EB0-9793-894FF9D50112}" type="slidenum">
              <a:rPr lang="zh-CN" altLang="en-US" smtClean="0"/>
              <a:pPr/>
              <a:t>‹#›</a:t>
            </a:fld>
            <a:endParaRPr lang="zh-CN" altLang="en-US"/>
          </a:p>
        </p:txBody>
      </p:sp>
    </p:spTree>
  </p:cSld>
  <p:clrMapOvr>
    <a:masterClrMapping/>
  </p:clrMapOvr>
  <p:transition spd="slow" advTm="0">
    <p:wip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2390962" y="4801712"/>
            <a:ext cx="7319010" cy="566870"/>
          </a:xfrm>
          <a:prstGeom prst="rect">
            <a:avLst/>
          </a:prstGeom>
        </p:spPr>
        <p:txBody>
          <a:bodyPr lIns="121963" tIns="60981" rIns="121963" bIns="60981" anchor="b"/>
          <a:lstStyle>
            <a:lvl1pPr algn="l">
              <a:defRPr sz="27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2390962" y="612916"/>
            <a:ext cx="7319010" cy="4115753"/>
          </a:xfrm>
          <a:prstGeom prst="rect">
            <a:avLst/>
          </a:prstGeom>
        </p:spPr>
        <p:txBody>
          <a:bodyPr lIns="121963" tIns="60981" rIns="121963" bIns="60981"/>
          <a:lstStyle>
            <a:lvl1pPr marL="0" indent="0">
              <a:buNone/>
              <a:defRPr sz="4300"/>
            </a:lvl1pPr>
            <a:lvl2pPr marL="609600" indent="0">
              <a:buNone/>
              <a:defRPr sz="3700"/>
            </a:lvl2pPr>
            <a:lvl3pPr marL="1219835" indent="0">
              <a:buNone/>
              <a:defRPr sz="3200"/>
            </a:lvl3pPr>
            <a:lvl4pPr marL="1829435" indent="0">
              <a:buNone/>
              <a:defRPr sz="2700"/>
            </a:lvl4pPr>
            <a:lvl5pPr marL="2439035" indent="0">
              <a:buNone/>
              <a:defRPr sz="2700"/>
            </a:lvl5pPr>
            <a:lvl6pPr marL="3049270" indent="0">
              <a:buNone/>
              <a:defRPr sz="2700"/>
            </a:lvl6pPr>
            <a:lvl7pPr marL="3658870" indent="0">
              <a:buNone/>
              <a:defRPr sz="2700"/>
            </a:lvl7pPr>
            <a:lvl8pPr marL="4268470" indent="0">
              <a:buNone/>
              <a:defRPr sz="2700"/>
            </a:lvl8pPr>
            <a:lvl9pPr marL="4878705" indent="0">
              <a:buNone/>
              <a:defRPr sz="2700"/>
            </a:lvl9pPr>
          </a:lstStyle>
          <a:p>
            <a:endParaRPr lang="zh-CN" altLang="en-US"/>
          </a:p>
        </p:txBody>
      </p:sp>
      <p:sp>
        <p:nvSpPr>
          <p:cNvPr id="4" name="文本占位符 3"/>
          <p:cNvSpPr>
            <a:spLocks noGrp="1"/>
          </p:cNvSpPr>
          <p:nvPr>
            <p:ph type="body" sz="half" idx="2"/>
          </p:nvPr>
        </p:nvSpPr>
        <p:spPr>
          <a:xfrm>
            <a:off x="2390962" y="5368581"/>
            <a:ext cx="7319010" cy="805049"/>
          </a:xfrm>
          <a:prstGeom prst="rect">
            <a:avLst/>
          </a:prstGeom>
        </p:spPr>
        <p:txBody>
          <a:bodyPr lIns="121963" tIns="60981" rIns="121963" bIns="60981"/>
          <a:lstStyle>
            <a:lvl1pPr marL="0" indent="0">
              <a:buNone/>
              <a:defRPr sz="1900"/>
            </a:lvl1pPr>
            <a:lvl2pPr marL="609600" indent="0">
              <a:buNone/>
              <a:defRPr sz="1600"/>
            </a:lvl2pPr>
            <a:lvl3pPr marL="1219835" indent="0">
              <a:buNone/>
              <a:defRPr sz="1300"/>
            </a:lvl3pPr>
            <a:lvl4pPr marL="1829435" indent="0">
              <a:buNone/>
              <a:defRPr sz="1200"/>
            </a:lvl4pPr>
            <a:lvl5pPr marL="2439035" indent="0">
              <a:buNone/>
              <a:defRPr sz="1200"/>
            </a:lvl5pPr>
            <a:lvl6pPr marL="3049270" indent="0">
              <a:buNone/>
              <a:defRPr sz="1200"/>
            </a:lvl6pPr>
            <a:lvl7pPr marL="3658870" indent="0">
              <a:buNone/>
              <a:defRPr sz="1200"/>
            </a:lvl7pPr>
            <a:lvl8pPr marL="4268470" indent="0">
              <a:buNone/>
              <a:defRPr sz="1200"/>
            </a:lvl8pPr>
            <a:lvl9pPr marL="4878705" indent="0">
              <a:buNone/>
              <a:defRPr sz="1200"/>
            </a:lvl9pPr>
          </a:lstStyle>
          <a:p>
            <a:pPr lvl="0"/>
            <a:r>
              <a:rPr lang="zh-CN" altLang="en-US" smtClean="0"/>
              <a:t>单击此处编辑母版文本样式</a:t>
            </a:r>
          </a:p>
        </p:txBody>
      </p:sp>
      <p:sp>
        <p:nvSpPr>
          <p:cNvPr id="5" name="日期占位符 4"/>
          <p:cNvSpPr>
            <a:spLocks noGrp="1"/>
          </p:cNvSpPr>
          <p:nvPr>
            <p:ph type="dt" sz="half" idx="10"/>
          </p:nvPr>
        </p:nvSpPr>
        <p:spPr>
          <a:xfrm>
            <a:off x="609917" y="6357822"/>
            <a:ext cx="2846282" cy="365210"/>
          </a:xfrm>
          <a:prstGeom prst="rect">
            <a:avLst/>
          </a:prstGeom>
        </p:spPr>
        <p:txBody>
          <a:bodyPr lIns="121963" tIns="60981" rIns="121963" bIns="60981"/>
          <a:lstStyle/>
          <a:p>
            <a:fld id="{DF659192-60C8-49F5-94DF-1E29C3FCC85C}" type="datetimeFigureOut">
              <a:rPr lang="zh-CN" altLang="en-US" smtClean="0"/>
              <a:pPr/>
              <a:t>2017-4-27</a:t>
            </a:fld>
            <a:endParaRPr lang="zh-CN" altLang="en-US"/>
          </a:p>
        </p:txBody>
      </p:sp>
      <p:sp>
        <p:nvSpPr>
          <p:cNvPr id="6" name="页脚占位符 5"/>
          <p:cNvSpPr>
            <a:spLocks noGrp="1"/>
          </p:cNvSpPr>
          <p:nvPr>
            <p:ph type="ftr" sz="quarter" idx="11"/>
          </p:nvPr>
        </p:nvSpPr>
        <p:spPr>
          <a:xfrm>
            <a:off x="4167770" y="6357822"/>
            <a:ext cx="3862811" cy="365210"/>
          </a:xfrm>
          <a:prstGeom prst="rect">
            <a:avLst/>
          </a:prstGeom>
        </p:spPr>
        <p:txBody>
          <a:bodyPr lIns="121963" tIns="60981" rIns="121963" bIns="60981"/>
          <a:lstStyle/>
          <a:p>
            <a:endParaRPr lang="zh-CN" altLang="en-US"/>
          </a:p>
        </p:txBody>
      </p:sp>
      <p:sp>
        <p:nvSpPr>
          <p:cNvPr id="7" name="灯片编号占位符 6"/>
          <p:cNvSpPr>
            <a:spLocks noGrp="1"/>
          </p:cNvSpPr>
          <p:nvPr>
            <p:ph type="sldNum" sz="quarter" idx="12"/>
          </p:nvPr>
        </p:nvSpPr>
        <p:spPr>
          <a:xfrm>
            <a:off x="8742151" y="6357822"/>
            <a:ext cx="2846282" cy="365210"/>
          </a:xfrm>
          <a:prstGeom prst="rect">
            <a:avLst/>
          </a:prstGeom>
        </p:spPr>
        <p:txBody>
          <a:bodyPr lIns="121963" tIns="60981" rIns="121963" bIns="60981"/>
          <a:lstStyle/>
          <a:p>
            <a:fld id="{EB730883-2733-4EB0-9793-894FF9D50112}" type="slidenum">
              <a:rPr lang="zh-CN" altLang="en-US" smtClean="0"/>
              <a:pPr/>
              <a:t>‹#›</a:t>
            </a:fld>
            <a:endParaRPr lang="zh-CN" altLang="en-US"/>
          </a:p>
        </p:txBody>
      </p:sp>
    </p:spTree>
  </p:cSld>
  <p:clrMapOvr>
    <a:masterClrMapping/>
  </p:clrMapOvr>
  <p:transition spd="slow" advTm="0">
    <p:wip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a:xfrm>
            <a:off x="609918" y="274702"/>
            <a:ext cx="10978515" cy="1143265"/>
          </a:xfrm>
          <a:prstGeom prst="rect">
            <a:avLst/>
          </a:prstGeom>
        </p:spPr>
        <p:txBody>
          <a:bodyPr lIns="121963" tIns="60981" rIns="121963" bIns="60981"/>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609918" y="1600572"/>
            <a:ext cx="10978515" cy="4527011"/>
          </a:xfrm>
          <a:prstGeom prst="rect">
            <a:avLst/>
          </a:prstGeom>
        </p:spPr>
        <p:txBody>
          <a:bodyPr vert="eaVert" lIns="121963" tIns="60981" rIns="121963" bIns="60981"/>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a:xfrm>
            <a:off x="609917" y="6357822"/>
            <a:ext cx="2846282" cy="365210"/>
          </a:xfrm>
          <a:prstGeom prst="rect">
            <a:avLst/>
          </a:prstGeom>
        </p:spPr>
        <p:txBody>
          <a:bodyPr lIns="121963" tIns="60981" rIns="121963" bIns="60981"/>
          <a:lstStyle/>
          <a:p>
            <a:fld id="{DF659192-60C8-49F5-94DF-1E29C3FCC85C}" type="datetimeFigureOut">
              <a:rPr lang="zh-CN" altLang="en-US" smtClean="0"/>
              <a:pPr/>
              <a:t>2017-4-27</a:t>
            </a:fld>
            <a:endParaRPr lang="zh-CN" altLang="en-US"/>
          </a:p>
        </p:txBody>
      </p:sp>
      <p:sp>
        <p:nvSpPr>
          <p:cNvPr id="5" name="页脚占位符 4"/>
          <p:cNvSpPr>
            <a:spLocks noGrp="1"/>
          </p:cNvSpPr>
          <p:nvPr>
            <p:ph type="ftr" sz="quarter" idx="11"/>
          </p:nvPr>
        </p:nvSpPr>
        <p:spPr>
          <a:xfrm>
            <a:off x="4167770" y="6357822"/>
            <a:ext cx="3862811" cy="365210"/>
          </a:xfrm>
          <a:prstGeom prst="rect">
            <a:avLst/>
          </a:prstGeom>
        </p:spPr>
        <p:txBody>
          <a:bodyPr lIns="121963" tIns="60981" rIns="121963" bIns="60981"/>
          <a:lstStyle/>
          <a:p>
            <a:endParaRPr lang="zh-CN" altLang="en-US"/>
          </a:p>
        </p:txBody>
      </p:sp>
      <p:sp>
        <p:nvSpPr>
          <p:cNvPr id="6" name="灯片编号占位符 5"/>
          <p:cNvSpPr>
            <a:spLocks noGrp="1"/>
          </p:cNvSpPr>
          <p:nvPr>
            <p:ph type="sldNum" sz="quarter" idx="12"/>
          </p:nvPr>
        </p:nvSpPr>
        <p:spPr>
          <a:xfrm>
            <a:off x="8742151" y="6357822"/>
            <a:ext cx="2846282" cy="365210"/>
          </a:xfrm>
          <a:prstGeom prst="rect">
            <a:avLst/>
          </a:prstGeom>
        </p:spPr>
        <p:txBody>
          <a:bodyPr lIns="121963" tIns="60981" rIns="121963" bIns="60981"/>
          <a:lstStyle/>
          <a:p>
            <a:fld id="{EB730883-2733-4EB0-9793-894FF9D50112}" type="slidenum">
              <a:rPr lang="zh-CN" altLang="en-US" smtClean="0"/>
              <a:pPr/>
              <a:t>‹#›</a:t>
            </a:fld>
            <a:endParaRPr lang="zh-CN" altLang="en-US"/>
          </a:p>
        </p:txBody>
      </p:sp>
    </p:spTree>
  </p:cSld>
  <p:clrMapOvr>
    <a:masterClrMapping/>
  </p:clrMapOvr>
  <p:transition spd="slow" advTm="0">
    <p:wip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843804" y="206422"/>
            <a:ext cx="2744629" cy="4388867"/>
          </a:xfrm>
          <a:prstGeom prst="rect">
            <a:avLst/>
          </a:prstGeom>
        </p:spPr>
        <p:txBody>
          <a:bodyPr vert="eaVert" lIns="121963" tIns="60981" rIns="121963" bIns="60981"/>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609918" y="206422"/>
            <a:ext cx="8030580" cy="4388867"/>
          </a:xfrm>
          <a:prstGeom prst="rect">
            <a:avLst/>
          </a:prstGeom>
        </p:spPr>
        <p:txBody>
          <a:bodyPr vert="eaVert" lIns="121963" tIns="60981" rIns="121963" bIns="60981"/>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a:xfrm>
            <a:off x="609917" y="6357822"/>
            <a:ext cx="2846282" cy="365210"/>
          </a:xfrm>
          <a:prstGeom prst="rect">
            <a:avLst/>
          </a:prstGeom>
        </p:spPr>
        <p:txBody>
          <a:bodyPr lIns="121963" tIns="60981" rIns="121963" bIns="60981"/>
          <a:lstStyle/>
          <a:p>
            <a:fld id="{DF659192-60C8-49F5-94DF-1E29C3FCC85C}" type="datetimeFigureOut">
              <a:rPr lang="zh-CN" altLang="en-US" smtClean="0"/>
              <a:pPr/>
              <a:t>2017-4-27</a:t>
            </a:fld>
            <a:endParaRPr lang="zh-CN" altLang="en-US"/>
          </a:p>
        </p:txBody>
      </p:sp>
      <p:sp>
        <p:nvSpPr>
          <p:cNvPr id="5" name="页脚占位符 4"/>
          <p:cNvSpPr>
            <a:spLocks noGrp="1"/>
          </p:cNvSpPr>
          <p:nvPr>
            <p:ph type="ftr" sz="quarter" idx="11"/>
          </p:nvPr>
        </p:nvSpPr>
        <p:spPr>
          <a:xfrm>
            <a:off x="4167770" y="6357822"/>
            <a:ext cx="3862811" cy="365210"/>
          </a:xfrm>
          <a:prstGeom prst="rect">
            <a:avLst/>
          </a:prstGeom>
        </p:spPr>
        <p:txBody>
          <a:bodyPr lIns="121963" tIns="60981" rIns="121963" bIns="60981"/>
          <a:lstStyle/>
          <a:p>
            <a:endParaRPr lang="zh-CN" altLang="en-US"/>
          </a:p>
        </p:txBody>
      </p:sp>
      <p:sp>
        <p:nvSpPr>
          <p:cNvPr id="6" name="灯片编号占位符 5"/>
          <p:cNvSpPr>
            <a:spLocks noGrp="1"/>
          </p:cNvSpPr>
          <p:nvPr>
            <p:ph type="sldNum" sz="quarter" idx="12"/>
          </p:nvPr>
        </p:nvSpPr>
        <p:spPr>
          <a:xfrm>
            <a:off x="8742151" y="6357822"/>
            <a:ext cx="2846282" cy="365210"/>
          </a:xfrm>
          <a:prstGeom prst="rect">
            <a:avLst/>
          </a:prstGeom>
        </p:spPr>
        <p:txBody>
          <a:bodyPr lIns="121963" tIns="60981" rIns="121963" bIns="60981"/>
          <a:lstStyle/>
          <a:p>
            <a:fld id="{EB730883-2733-4EB0-9793-894FF9D50112}" type="slidenum">
              <a:rPr lang="zh-CN" altLang="en-US" smtClean="0"/>
              <a:pPr/>
              <a:t>‹#›</a:t>
            </a:fld>
            <a:endParaRPr lang="zh-CN" altLang="en-US"/>
          </a:p>
        </p:txBody>
      </p:sp>
    </p:spTree>
  </p:cSld>
  <p:clrMapOvr>
    <a:masterClrMapping/>
  </p:clrMapOvr>
  <p:transition spd="slow" advTm="0">
    <p:wip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1_节标题">
    <p:spTree>
      <p:nvGrpSpPr>
        <p:cNvPr id="1" name=""/>
        <p:cNvGrpSpPr/>
        <p:nvPr/>
      </p:nvGrpSpPr>
      <p:grpSpPr>
        <a:xfrm>
          <a:off x="0" y="0"/>
          <a:ext cx="0" cy="0"/>
          <a:chOff x="0" y="0"/>
          <a:chExt cx="0" cy="0"/>
        </a:xfrm>
      </p:grpSpPr>
    </p:spTree>
  </p:cSld>
  <p:clrMapOvr>
    <a:masterClrMapping/>
  </p:clrMapOvr>
  <p:transition spd="slow" advTm="0">
    <p:wip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ransition spd="slow" advTm="0">
    <p:wipe/>
  </p:transition>
  <p:timing>
    <p:tnLst>
      <p:par>
        <p:cTn id="1" dur="indefinite" restart="never" nodeType="tmRoot"/>
      </p:par>
    </p:tnLst>
  </p:timing>
  <p:txStyles>
    <p:titleStyle>
      <a:lvl1pPr algn="ctr" defTabSz="1219200" rtl="0" eaLnBrk="1" latinLnBrk="0" hangingPunct="1">
        <a:spcBef>
          <a:spcPct val="0"/>
        </a:spcBef>
        <a:buNone/>
        <a:defRPr sz="5900" kern="1200">
          <a:solidFill>
            <a:schemeClr val="tx1"/>
          </a:solidFill>
          <a:latin typeface="+mj-lt"/>
          <a:ea typeface="+mj-ea"/>
          <a:cs typeface="+mj-cs"/>
        </a:defRPr>
      </a:lvl1pPr>
    </p:titleStyle>
    <p:bodyStyle>
      <a:lvl1pPr marL="457200" indent="-457200" algn="l" defTabSz="1219200" rtl="0" eaLnBrk="1" latinLnBrk="0" hangingPunct="1">
        <a:spcBef>
          <a:spcPct val="20000"/>
        </a:spcBef>
        <a:buFont typeface="Arial" panose="020B0604020202020204" pitchFamily="34" charset="0"/>
        <a:buChar char="•"/>
        <a:defRPr sz="4300" kern="1200">
          <a:solidFill>
            <a:schemeClr val="tx1"/>
          </a:solidFill>
          <a:latin typeface="+mn-lt"/>
          <a:ea typeface="+mn-ea"/>
          <a:cs typeface="+mn-cs"/>
        </a:defRPr>
      </a:lvl1pPr>
      <a:lvl2pPr marL="991235" indent="-381000" algn="l" defTabSz="1219200" rtl="0" eaLnBrk="1" latinLnBrk="0" hangingPunct="1">
        <a:spcBef>
          <a:spcPct val="20000"/>
        </a:spcBef>
        <a:buFont typeface="Arial" panose="020B0604020202020204" pitchFamily="34" charset="0"/>
        <a:buChar char="–"/>
        <a:defRPr sz="3700" kern="1200">
          <a:solidFill>
            <a:schemeClr val="tx1"/>
          </a:solidFill>
          <a:latin typeface="+mn-lt"/>
          <a:ea typeface="+mn-ea"/>
          <a:cs typeface="+mn-cs"/>
        </a:defRPr>
      </a:lvl2pPr>
      <a:lvl3pPr marL="1524635" indent="-304800" algn="l" defTabSz="12192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3pPr>
      <a:lvl4pPr marL="2134235" indent="-304800" algn="l" defTabSz="1219200" rtl="0" eaLnBrk="1" latinLnBrk="0" hangingPunct="1">
        <a:spcBef>
          <a:spcPct val="20000"/>
        </a:spcBef>
        <a:buFont typeface="Arial" panose="020B0604020202020204" pitchFamily="34" charset="0"/>
        <a:buChar char="–"/>
        <a:defRPr sz="2700" kern="1200">
          <a:solidFill>
            <a:schemeClr val="tx1"/>
          </a:solidFill>
          <a:latin typeface="+mn-lt"/>
          <a:ea typeface="+mn-ea"/>
          <a:cs typeface="+mn-cs"/>
        </a:defRPr>
      </a:lvl4pPr>
      <a:lvl5pPr marL="2744470" indent="-304800" algn="l" defTabSz="1219200" rtl="0" eaLnBrk="1" latinLnBrk="0" hangingPunct="1">
        <a:spcBef>
          <a:spcPct val="20000"/>
        </a:spcBef>
        <a:buFont typeface="Arial" panose="020B0604020202020204" pitchFamily="34" charset="0"/>
        <a:buChar char="»"/>
        <a:defRPr sz="2700" kern="1200">
          <a:solidFill>
            <a:schemeClr val="tx1"/>
          </a:solidFill>
          <a:latin typeface="+mn-lt"/>
          <a:ea typeface="+mn-ea"/>
          <a:cs typeface="+mn-cs"/>
        </a:defRPr>
      </a:lvl5pPr>
      <a:lvl6pPr marL="3354070" indent="-304800" algn="l" defTabSz="1219200" rtl="0" eaLnBrk="1" latinLnBrk="0" hangingPunct="1">
        <a:spcBef>
          <a:spcPct val="20000"/>
        </a:spcBef>
        <a:buFont typeface="Arial" panose="020B0604020202020204" pitchFamily="34" charset="0"/>
        <a:buChar char="•"/>
        <a:defRPr sz="2700" kern="1200">
          <a:solidFill>
            <a:schemeClr val="tx1"/>
          </a:solidFill>
          <a:latin typeface="+mn-lt"/>
          <a:ea typeface="+mn-ea"/>
          <a:cs typeface="+mn-cs"/>
        </a:defRPr>
      </a:lvl6pPr>
      <a:lvl7pPr marL="3963670" indent="-304800" algn="l" defTabSz="1219200" rtl="0" eaLnBrk="1" latinLnBrk="0" hangingPunct="1">
        <a:spcBef>
          <a:spcPct val="20000"/>
        </a:spcBef>
        <a:buFont typeface="Arial" panose="020B0604020202020204" pitchFamily="34" charset="0"/>
        <a:buChar char="•"/>
        <a:defRPr sz="2700" kern="1200">
          <a:solidFill>
            <a:schemeClr val="tx1"/>
          </a:solidFill>
          <a:latin typeface="+mn-lt"/>
          <a:ea typeface="+mn-ea"/>
          <a:cs typeface="+mn-cs"/>
        </a:defRPr>
      </a:lvl7pPr>
      <a:lvl8pPr marL="4573905" indent="-304800" algn="l" defTabSz="1219200" rtl="0" eaLnBrk="1" latinLnBrk="0" hangingPunct="1">
        <a:spcBef>
          <a:spcPct val="20000"/>
        </a:spcBef>
        <a:buFont typeface="Arial" panose="020B0604020202020204" pitchFamily="34" charset="0"/>
        <a:buChar char="•"/>
        <a:defRPr sz="2700" kern="1200">
          <a:solidFill>
            <a:schemeClr val="tx1"/>
          </a:solidFill>
          <a:latin typeface="+mn-lt"/>
          <a:ea typeface="+mn-ea"/>
          <a:cs typeface="+mn-cs"/>
        </a:defRPr>
      </a:lvl8pPr>
      <a:lvl9pPr marL="5183505" indent="-304800" algn="l" defTabSz="1219200" rtl="0" eaLnBrk="1" latinLnBrk="0" hangingPunct="1">
        <a:spcBef>
          <a:spcPct val="20000"/>
        </a:spcBef>
        <a:buFont typeface="Arial" panose="020B0604020202020204" pitchFamily="34" charset="0"/>
        <a:buChar char="•"/>
        <a:defRPr sz="2700" kern="1200">
          <a:solidFill>
            <a:schemeClr val="tx1"/>
          </a:solidFill>
          <a:latin typeface="+mn-lt"/>
          <a:ea typeface="+mn-ea"/>
          <a:cs typeface="+mn-cs"/>
        </a:defRPr>
      </a:lvl9pPr>
    </p:bodyStyle>
    <p:otherStyle>
      <a:defPPr>
        <a:defRPr lang="zh-CN"/>
      </a:defPPr>
      <a:lvl1pPr marL="0" algn="l" defTabSz="1219200" rtl="0" eaLnBrk="1" latinLnBrk="0" hangingPunct="1">
        <a:defRPr sz="2400" kern="1200">
          <a:solidFill>
            <a:schemeClr val="tx1"/>
          </a:solidFill>
          <a:latin typeface="+mn-lt"/>
          <a:ea typeface="+mn-ea"/>
          <a:cs typeface="+mn-cs"/>
        </a:defRPr>
      </a:lvl1pPr>
      <a:lvl2pPr marL="609600" algn="l" defTabSz="1219200" rtl="0" eaLnBrk="1" latinLnBrk="0" hangingPunct="1">
        <a:defRPr sz="2400" kern="1200">
          <a:solidFill>
            <a:schemeClr val="tx1"/>
          </a:solidFill>
          <a:latin typeface="+mn-lt"/>
          <a:ea typeface="+mn-ea"/>
          <a:cs typeface="+mn-cs"/>
        </a:defRPr>
      </a:lvl2pPr>
      <a:lvl3pPr marL="1219835" algn="l" defTabSz="1219200" rtl="0" eaLnBrk="1" latinLnBrk="0" hangingPunct="1">
        <a:defRPr sz="2400" kern="1200">
          <a:solidFill>
            <a:schemeClr val="tx1"/>
          </a:solidFill>
          <a:latin typeface="+mn-lt"/>
          <a:ea typeface="+mn-ea"/>
          <a:cs typeface="+mn-cs"/>
        </a:defRPr>
      </a:lvl3pPr>
      <a:lvl4pPr marL="1829435" algn="l" defTabSz="1219200" rtl="0" eaLnBrk="1" latinLnBrk="0" hangingPunct="1">
        <a:defRPr sz="2400" kern="1200">
          <a:solidFill>
            <a:schemeClr val="tx1"/>
          </a:solidFill>
          <a:latin typeface="+mn-lt"/>
          <a:ea typeface="+mn-ea"/>
          <a:cs typeface="+mn-cs"/>
        </a:defRPr>
      </a:lvl4pPr>
      <a:lvl5pPr marL="2439035" algn="l" defTabSz="1219200" rtl="0" eaLnBrk="1" latinLnBrk="0" hangingPunct="1">
        <a:defRPr sz="2400" kern="1200">
          <a:solidFill>
            <a:schemeClr val="tx1"/>
          </a:solidFill>
          <a:latin typeface="+mn-lt"/>
          <a:ea typeface="+mn-ea"/>
          <a:cs typeface="+mn-cs"/>
        </a:defRPr>
      </a:lvl5pPr>
      <a:lvl6pPr marL="3049270" algn="l" defTabSz="1219200" rtl="0" eaLnBrk="1" latinLnBrk="0" hangingPunct="1">
        <a:defRPr sz="2400" kern="1200">
          <a:solidFill>
            <a:schemeClr val="tx1"/>
          </a:solidFill>
          <a:latin typeface="+mn-lt"/>
          <a:ea typeface="+mn-ea"/>
          <a:cs typeface="+mn-cs"/>
        </a:defRPr>
      </a:lvl6pPr>
      <a:lvl7pPr marL="3658870" algn="l" defTabSz="1219200" rtl="0" eaLnBrk="1" latinLnBrk="0" hangingPunct="1">
        <a:defRPr sz="2400" kern="1200">
          <a:solidFill>
            <a:schemeClr val="tx1"/>
          </a:solidFill>
          <a:latin typeface="+mn-lt"/>
          <a:ea typeface="+mn-ea"/>
          <a:cs typeface="+mn-cs"/>
        </a:defRPr>
      </a:lvl7pPr>
      <a:lvl8pPr marL="4268470" algn="l" defTabSz="1219200" rtl="0" eaLnBrk="1" latinLnBrk="0" hangingPunct="1">
        <a:defRPr sz="2400" kern="1200">
          <a:solidFill>
            <a:schemeClr val="tx1"/>
          </a:solidFill>
          <a:latin typeface="+mn-lt"/>
          <a:ea typeface="+mn-ea"/>
          <a:cs typeface="+mn-cs"/>
        </a:defRPr>
      </a:lvl8pPr>
      <a:lvl9pPr marL="4878705" algn="l" defTabSz="1219200"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6.jpe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7.xml"/><Relationship Id="rId1" Type="http://schemas.openxmlformats.org/officeDocument/2006/relationships/slideLayout" Target="../slideLayouts/slideLayout10.xml"/><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图片 2"/>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616" y="793"/>
            <a:ext cx="12193647" cy="6860642"/>
          </a:xfrm>
          <a:prstGeom prst="rect">
            <a:avLst/>
          </a:prstGeom>
        </p:spPr>
      </p:pic>
      <p:sp>
        <p:nvSpPr>
          <p:cNvPr id="24" name="TextBox 23"/>
          <p:cNvSpPr txBox="1"/>
          <p:nvPr/>
        </p:nvSpPr>
        <p:spPr>
          <a:xfrm>
            <a:off x="3958822" y="3392234"/>
            <a:ext cx="7926831" cy="800215"/>
          </a:xfrm>
          <a:prstGeom prst="rect">
            <a:avLst/>
          </a:prstGeom>
          <a:noFill/>
        </p:spPr>
        <p:txBody>
          <a:bodyPr wrap="square" lIns="121917" tIns="60958" rIns="121917" bIns="60958" rtlCol="0">
            <a:spAutoFit/>
          </a:bodyPr>
          <a:lstStyle/>
          <a:p>
            <a:pPr algn="r"/>
            <a:r>
              <a:rPr lang="zh-CN" altLang="en-US" sz="4400" b="1" dirty="0" smtClean="0">
                <a:solidFill>
                  <a:schemeClr val="accent1"/>
                </a:solidFill>
                <a:latin typeface="微软雅黑" panose="020B0503020204020204" pitchFamily="34" charset="-122"/>
                <a:ea typeface="微软雅黑" panose="020B0503020204020204" pitchFamily="34" charset="-122"/>
              </a:rPr>
              <a:t>数字经济时代的管理会计发展</a:t>
            </a:r>
            <a:endParaRPr lang="zh-CN" altLang="zh-CN" sz="4400" b="1" dirty="0">
              <a:solidFill>
                <a:schemeClr val="accent1"/>
              </a:solidFill>
              <a:latin typeface="微软雅黑" panose="020B0503020204020204" pitchFamily="34" charset="-122"/>
              <a:ea typeface="微软雅黑" panose="020B0503020204020204" pitchFamily="34" charset="-122"/>
            </a:endParaRPr>
          </a:p>
        </p:txBody>
      </p:sp>
      <p:cxnSp>
        <p:nvCxnSpPr>
          <p:cNvPr id="25" name="直接连接符 24"/>
          <p:cNvCxnSpPr/>
          <p:nvPr/>
        </p:nvCxnSpPr>
        <p:spPr>
          <a:xfrm>
            <a:off x="4456101" y="4358488"/>
            <a:ext cx="7429552" cy="1588"/>
          </a:xfrm>
          <a:prstGeom prst="line">
            <a:avLst/>
          </a:prstGeom>
          <a:ln w="254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pic>
        <p:nvPicPr>
          <p:cNvPr id="11" name="Picture 2" descr="C:\Users\1\Desktop\logo.png"/>
          <p:cNvPicPr>
            <a:picLocks noChangeAspect="1" noChangeArrowheads="1"/>
          </p:cNvPicPr>
          <p:nvPr/>
        </p:nvPicPr>
        <p:blipFill>
          <a:blip r:embed="rId4">
            <a:extLst>
              <a:ext uri="{28A0092B-C50C-407E-A947-70E740481C1C}">
                <a14:useLocalDpi xmlns="" xmlns:a14="http://schemas.microsoft.com/office/drawing/2010/main" val="0"/>
              </a:ext>
            </a:extLst>
          </a:blip>
          <a:srcRect/>
          <a:stretch>
            <a:fillRect/>
          </a:stretch>
        </p:blipFill>
        <p:spPr bwMode="auto">
          <a:xfrm>
            <a:off x="986606" y="405458"/>
            <a:ext cx="1163649" cy="1152128"/>
          </a:xfrm>
          <a:prstGeom prst="rect">
            <a:avLst/>
          </a:prstGeom>
          <a:noFill/>
          <a:extLst>
            <a:ext uri="{909E8E84-426E-40DD-AFC4-6F175D3DCCD1}">
              <a14:hiddenFill xmlns="" xmlns:a14="http://schemas.microsoft.com/office/drawing/2010/main">
                <a:solidFill>
                  <a:srgbClr val="FFFFFF"/>
                </a:solidFill>
              </a14:hiddenFill>
            </a:ext>
          </a:extLst>
        </p:spPr>
      </p:pic>
      <p:sp>
        <p:nvSpPr>
          <p:cNvPr id="10" name="TextBox 9"/>
          <p:cNvSpPr txBox="1"/>
          <p:nvPr/>
        </p:nvSpPr>
        <p:spPr>
          <a:xfrm>
            <a:off x="8170877" y="5190509"/>
            <a:ext cx="2928957" cy="677104"/>
          </a:xfrm>
          <a:prstGeom prst="rect">
            <a:avLst/>
          </a:prstGeom>
          <a:noFill/>
        </p:spPr>
        <p:txBody>
          <a:bodyPr wrap="square" lIns="121917" tIns="60958" rIns="121917" bIns="60958" rtlCol="0">
            <a:spAutoFit/>
          </a:bodyPr>
          <a:lstStyle/>
          <a:p>
            <a:pPr algn="r"/>
            <a:r>
              <a:rPr lang="zh-CN" altLang="en-US" sz="3600" b="1" dirty="0" smtClean="0">
                <a:solidFill>
                  <a:srgbClr val="0071C1"/>
                </a:solidFill>
                <a:latin typeface="微软雅黑" pitchFamily="34" charset="-122"/>
                <a:ea typeface="微软雅黑" pitchFamily="34" charset="-122"/>
              </a:rPr>
              <a:t>秦荣生 教授</a:t>
            </a:r>
            <a:endParaRPr lang="zh-CN" altLang="en-US" sz="3600" b="1" dirty="0">
              <a:solidFill>
                <a:srgbClr val="0071C1"/>
              </a:solidFill>
              <a:latin typeface="微软雅黑" pitchFamily="34" charset="-122"/>
              <a:ea typeface="微软雅黑" pitchFamily="34" charset="-122"/>
            </a:endParaRPr>
          </a:p>
        </p:txBody>
      </p:sp>
    </p:spTree>
  </p:cSld>
  <p:clrMapOvr>
    <a:masterClrMapping/>
  </p:clrMapOvr>
  <p:transition spd="slow" advTm="0">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1000" fill="hold"/>
                                        <p:tgtEl>
                                          <p:spTgt spid="3"/>
                                        </p:tgtEl>
                                        <p:attrNameLst>
                                          <p:attrName>ppt_w</p:attrName>
                                        </p:attrNameLst>
                                      </p:cBhvr>
                                      <p:tavLst>
                                        <p:tav tm="0">
                                          <p:val>
                                            <p:strVal val="#ppt_w*0.70"/>
                                          </p:val>
                                        </p:tav>
                                        <p:tav tm="100000">
                                          <p:val>
                                            <p:strVal val="#ppt_w"/>
                                          </p:val>
                                        </p:tav>
                                      </p:tavLst>
                                    </p:anim>
                                    <p:anim calcmode="lin" valueType="num">
                                      <p:cBhvr>
                                        <p:cTn id="8" dur="1000" fill="hold"/>
                                        <p:tgtEl>
                                          <p:spTgt spid="3"/>
                                        </p:tgtEl>
                                        <p:attrNameLst>
                                          <p:attrName>ppt_h</p:attrName>
                                        </p:attrNameLst>
                                      </p:cBhvr>
                                      <p:tavLst>
                                        <p:tav tm="0">
                                          <p:val>
                                            <p:strVal val="#ppt_h"/>
                                          </p:val>
                                        </p:tav>
                                        <p:tav tm="100000">
                                          <p:val>
                                            <p:strVal val="#ppt_h"/>
                                          </p:val>
                                        </p:tav>
                                      </p:tavLst>
                                    </p:anim>
                                    <p:animEffect transition="in" filter="fade">
                                      <p:cBhvr>
                                        <p:cTn id="9" dur="1000"/>
                                        <p:tgtEl>
                                          <p:spTgt spid="3"/>
                                        </p:tgtEl>
                                      </p:cBhvr>
                                    </p:animEffect>
                                  </p:childTnLst>
                                </p:cTn>
                              </p:par>
                            </p:childTnLst>
                          </p:cTn>
                        </p:par>
                        <p:par>
                          <p:cTn id="10" fill="hold">
                            <p:stCondLst>
                              <p:cond delay="1000"/>
                            </p:stCondLst>
                            <p:childTnLst>
                              <p:par>
                                <p:cTn id="11" presetID="41" presetClass="entr" presetSubtype="0" fill="hold" grpId="0" nodeType="afterEffect">
                                  <p:stCondLst>
                                    <p:cond delay="0"/>
                                  </p:stCondLst>
                                  <p:iterate type="lt">
                                    <p:tmPct val="10000"/>
                                  </p:iterate>
                                  <p:childTnLst>
                                    <p:set>
                                      <p:cBhvr>
                                        <p:cTn id="12" dur="1" fill="hold">
                                          <p:stCondLst>
                                            <p:cond delay="0"/>
                                          </p:stCondLst>
                                        </p:cTn>
                                        <p:tgtEl>
                                          <p:spTgt spid="24"/>
                                        </p:tgtEl>
                                        <p:attrNameLst>
                                          <p:attrName>style.visibility</p:attrName>
                                        </p:attrNameLst>
                                      </p:cBhvr>
                                      <p:to>
                                        <p:strVal val="visible"/>
                                      </p:to>
                                    </p:set>
                                    <p:anim calcmode="lin" valueType="num">
                                      <p:cBhvr>
                                        <p:cTn id="13" dur="500" fill="hold"/>
                                        <p:tgtEl>
                                          <p:spTgt spid="24"/>
                                        </p:tgtEl>
                                        <p:attrNameLst>
                                          <p:attrName>ppt_x</p:attrName>
                                        </p:attrNameLst>
                                      </p:cBhvr>
                                      <p:tavLst>
                                        <p:tav tm="0">
                                          <p:val>
                                            <p:strVal val="#ppt_x"/>
                                          </p:val>
                                        </p:tav>
                                        <p:tav tm="50000">
                                          <p:val>
                                            <p:strVal val="#ppt_x+.1"/>
                                          </p:val>
                                        </p:tav>
                                        <p:tav tm="100000">
                                          <p:val>
                                            <p:strVal val="#ppt_x"/>
                                          </p:val>
                                        </p:tav>
                                      </p:tavLst>
                                    </p:anim>
                                    <p:anim calcmode="lin" valueType="num">
                                      <p:cBhvr>
                                        <p:cTn id="14" dur="500" fill="hold"/>
                                        <p:tgtEl>
                                          <p:spTgt spid="24"/>
                                        </p:tgtEl>
                                        <p:attrNameLst>
                                          <p:attrName>ppt_y</p:attrName>
                                        </p:attrNameLst>
                                      </p:cBhvr>
                                      <p:tavLst>
                                        <p:tav tm="0">
                                          <p:val>
                                            <p:strVal val="#ppt_y"/>
                                          </p:val>
                                        </p:tav>
                                        <p:tav tm="100000">
                                          <p:val>
                                            <p:strVal val="#ppt_y"/>
                                          </p:val>
                                        </p:tav>
                                      </p:tavLst>
                                    </p:anim>
                                    <p:anim calcmode="lin" valueType="num">
                                      <p:cBhvr>
                                        <p:cTn id="15" dur="500" fill="hold"/>
                                        <p:tgtEl>
                                          <p:spTgt spid="24"/>
                                        </p:tgtEl>
                                        <p:attrNameLst>
                                          <p:attrName>ppt_h</p:attrName>
                                        </p:attrNameLst>
                                      </p:cBhvr>
                                      <p:tavLst>
                                        <p:tav tm="0">
                                          <p:val>
                                            <p:strVal val="#ppt_h/10"/>
                                          </p:val>
                                        </p:tav>
                                        <p:tav tm="50000">
                                          <p:val>
                                            <p:strVal val="#ppt_h+.01"/>
                                          </p:val>
                                        </p:tav>
                                        <p:tav tm="100000">
                                          <p:val>
                                            <p:strVal val="#ppt_h"/>
                                          </p:val>
                                        </p:tav>
                                      </p:tavLst>
                                    </p:anim>
                                    <p:anim calcmode="lin" valueType="num">
                                      <p:cBhvr>
                                        <p:cTn id="16" dur="500" fill="hold"/>
                                        <p:tgtEl>
                                          <p:spTgt spid="24"/>
                                        </p:tgtEl>
                                        <p:attrNameLst>
                                          <p:attrName>ppt_w</p:attrName>
                                        </p:attrNameLst>
                                      </p:cBhvr>
                                      <p:tavLst>
                                        <p:tav tm="0">
                                          <p:val>
                                            <p:strVal val="#ppt_w/10"/>
                                          </p:val>
                                        </p:tav>
                                        <p:tav tm="50000">
                                          <p:val>
                                            <p:strVal val="#ppt_w+.01"/>
                                          </p:val>
                                        </p:tav>
                                        <p:tav tm="100000">
                                          <p:val>
                                            <p:strVal val="#ppt_w"/>
                                          </p:val>
                                        </p:tav>
                                      </p:tavLst>
                                    </p:anim>
                                    <p:animEffect transition="in" filter="fade">
                                      <p:cBhvr>
                                        <p:cTn id="17" dur="500" tmFilter="0,0; .5, 1; 1, 1"/>
                                        <p:tgtEl>
                                          <p:spTgt spid="24"/>
                                        </p:tgtEl>
                                      </p:cBhvr>
                                    </p:animEffect>
                                  </p:childTnLst>
                                </p:cTn>
                              </p:par>
                            </p:childTnLst>
                          </p:cTn>
                        </p:par>
                        <p:par>
                          <p:cTn id="18" fill="hold">
                            <p:stCondLst>
                              <p:cond delay="2100"/>
                            </p:stCondLst>
                            <p:childTnLst>
                              <p:par>
                                <p:cTn id="19" presetID="22" presetClass="entr" presetSubtype="8" fill="hold" nodeType="afterEffect">
                                  <p:stCondLst>
                                    <p:cond delay="0"/>
                                  </p:stCondLst>
                                  <p:childTnLst>
                                    <p:set>
                                      <p:cBhvr>
                                        <p:cTn id="20" dur="1" fill="hold">
                                          <p:stCondLst>
                                            <p:cond delay="0"/>
                                          </p:stCondLst>
                                        </p:cTn>
                                        <p:tgtEl>
                                          <p:spTgt spid="25"/>
                                        </p:tgtEl>
                                        <p:attrNameLst>
                                          <p:attrName>style.visibility</p:attrName>
                                        </p:attrNameLst>
                                      </p:cBhvr>
                                      <p:to>
                                        <p:strVal val="visible"/>
                                      </p:to>
                                    </p:set>
                                    <p:animEffect transition="in" filter="wipe(left)">
                                      <p:cBhvr>
                                        <p:cTn id="21" dur="500"/>
                                        <p:tgtEl>
                                          <p:spTgt spid="25"/>
                                        </p:tgtEl>
                                      </p:cBhvr>
                                    </p:animEffect>
                                  </p:childTnLst>
                                </p:cTn>
                              </p:par>
                            </p:childTnLst>
                          </p:cTn>
                        </p:par>
                        <p:par>
                          <p:cTn id="22" fill="hold">
                            <p:stCondLst>
                              <p:cond delay="2600"/>
                            </p:stCondLst>
                            <p:childTnLst>
                              <p:par>
                                <p:cTn id="23" presetID="22" presetClass="entr" presetSubtype="8" fill="hold" grpId="0" nodeType="afterEffect">
                                  <p:stCondLst>
                                    <p:cond delay="0"/>
                                  </p:stCondLst>
                                  <p:childTnLst>
                                    <p:set>
                                      <p:cBhvr>
                                        <p:cTn id="24" dur="1" fill="hold">
                                          <p:stCondLst>
                                            <p:cond delay="0"/>
                                          </p:stCondLst>
                                        </p:cTn>
                                        <p:tgtEl>
                                          <p:spTgt spid="10"/>
                                        </p:tgtEl>
                                        <p:attrNameLst>
                                          <p:attrName>style.visibility</p:attrName>
                                        </p:attrNameLst>
                                      </p:cBhvr>
                                      <p:to>
                                        <p:strVal val="visible"/>
                                      </p:to>
                                    </p:set>
                                    <p:animEffect transition="in" filter="wipe(left)">
                                      <p:cBhvr>
                                        <p:cTn id="25"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p:bldP spid="10"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标题 1"/>
          <p:cNvSpPr>
            <a:spLocks noGrp="1"/>
          </p:cNvSpPr>
          <p:nvPr>
            <p:ph type="title"/>
          </p:nvPr>
        </p:nvSpPr>
        <p:spPr>
          <a:xfrm>
            <a:off x="609918" y="274702"/>
            <a:ext cx="10978515" cy="868563"/>
          </a:xfrm>
        </p:spPr>
        <p:txBody>
          <a:bodyPr/>
          <a:lstStyle/>
          <a:p>
            <a:r>
              <a:rPr lang="zh-CN" altLang="en-US" sz="4300" b="1" dirty="0" smtClean="0">
                <a:latin typeface="华文细黑" pitchFamily="2" charset="-122"/>
                <a:ea typeface="华文细黑" pitchFamily="2" charset="-122"/>
              </a:rPr>
              <a:t>一、</a:t>
            </a:r>
            <a:r>
              <a:rPr lang="en-US" altLang="zh-CN" sz="4300" b="1" dirty="0" err="1" smtClean="0">
                <a:latin typeface="华文细黑" pitchFamily="2" charset="-122"/>
                <a:ea typeface="华文细黑" pitchFamily="2" charset="-122"/>
              </a:rPr>
              <a:t>中国</a:t>
            </a:r>
            <a:r>
              <a:rPr lang="zh-CN" altLang="en-US" sz="4300" b="1" dirty="0" smtClean="0">
                <a:latin typeface="华文细黑" pitchFamily="2" charset="-122"/>
                <a:ea typeface="华文细黑" pitchFamily="2" charset="-122"/>
              </a:rPr>
              <a:t>的数字经济时代</a:t>
            </a:r>
          </a:p>
        </p:txBody>
      </p:sp>
      <p:sp>
        <p:nvSpPr>
          <p:cNvPr id="11267" name="内容占位符 2"/>
          <p:cNvSpPr>
            <a:spLocks noGrp="1"/>
          </p:cNvSpPr>
          <p:nvPr>
            <p:ph idx="1"/>
          </p:nvPr>
        </p:nvSpPr>
        <p:spPr>
          <a:xfrm>
            <a:off x="381199" y="1143265"/>
            <a:ext cx="11435953" cy="4984317"/>
          </a:xfrm>
        </p:spPr>
        <p:txBody>
          <a:bodyPr/>
          <a:lstStyle/>
          <a:p>
            <a:pPr>
              <a:buFont typeface="Wingdings 2" pitchFamily="18" charset="2"/>
              <a:buNone/>
            </a:pPr>
            <a:r>
              <a:rPr lang="zh-CN" altLang="en-US" sz="2800" b="1" dirty="0" smtClean="0">
                <a:latin typeface="华文细黑" pitchFamily="2" charset="-122"/>
                <a:ea typeface="华文细黑" pitchFamily="2" charset="-122"/>
              </a:rPr>
              <a:t>             </a:t>
            </a:r>
            <a:r>
              <a:rPr lang="en-US" altLang="zh-CN" sz="2800" b="1" dirty="0" smtClean="0">
                <a:latin typeface="华文细黑" pitchFamily="2" charset="-122"/>
                <a:ea typeface="华文细黑" pitchFamily="2" charset="-122"/>
              </a:rPr>
              <a:t>3</a:t>
            </a:r>
            <a:r>
              <a:rPr lang="zh-CN" altLang="en-US" sz="2800" b="1" dirty="0" smtClean="0">
                <a:latin typeface="华文细黑" pitchFamily="2" charset="-122"/>
                <a:ea typeface="华文细黑" pitchFamily="2" charset="-122"/>
              </a:rPr>
              <a:t>、数字素养成为对劳动者和消费者的新要求</a:t>
            </a:r>
            <a:endParaRPr lang="zh-CN" altLang="en-US" sz="2800" dirty="0" smtClean="0">
              <a:latin typeface="华文细黑" pitchFamily="2" charset="-122"/>
              <a:ea typeface="华文细黑" pitchFamily="2" charset="-122"/>
            </a:endParaRPr>
          </a:p>
          <a:p>
            <a:pPr>
              <a:buFont typeface="Wingdings 2" pitchFamily="18" charset="2"/>
              <a:buNone/>
            </a:pPr>
            <a:r>
              <a:rPr lang="zh-CN" altLang="en-US" sz="2800" dirty="0" smtClean="0">
                <a:latin typeface="华文细黑" pitchFamily="2" charset="-122"/>
                <a:ea typeface="华文细黑" pitchFamily="2" charset="-122"/>
              </a:rPr>
              <a:t>             在农业经济和工业经济时代，对消费者的文化素养要求不高。在数字经济条件下，数字素养成为劳动者和消费者应具备的能力。</a:t>
            </a:r>
          </a:p>
          <a:p>
            <a:pPr>
              <a:buFont typeface="Wingdings 2" pitchFamily="18" charset="2"/>
              <a:buNone/>
            </a:pPr>
            <a:r>
              <a:rPr lang="zh-CN" altLang="en-US" sz="2800" dirty="0" smtClean="0">
                <a:latin typeface="华文细黑" pitchFamily="2" charset="-122"/>
                <a:ea typeface="华文细黑" pitchFamily="2" charset="-122"/>
              </a:rPr>
              <a:t>             随着数字技术向各领域渗透，劳动者越来越需要具有“双重”技能：数字技能和专业技能。所以，具有较高的数字素养成为劳动者在就业市场胜出的重要因素。</a:t>
            </a:r>
          </a:p>
          <a:p>
            <a:pPr>
              <a:buFont typeface="Wingdings 2" pitchFamily="18" charset="2"/>
              <a:buNone/>
            </a:pPr>
            <a:r>
              <a:rPr lang="zh-CN" altLang="en-US" sz="2800" dirty="0" smtClean="0">
                <a:latin typeface="华文细黑" pitchFamily="2" charset="-122"/>
                <a:ea typeface="华文细黑" pitchFamily="2" charset="-122"/>
              </a:rPr>
              <a:t>             对消费者而言，若不具备基本的数字素养，将无法正确地运用信息和数字化产品、服务，成为数字时代的“文盲”，所以数字素养被联合国认为是数字时代的基本人权，是与听、说、读、写同等重要的基本能力。</a:t>
            </a:r>
          </a:p>
        </p:txBody>
      </p:sp>
    </p:spTree>
  </p:cSld>
  <p:clrMapOvr>
    <a:masterClrMapping/>
  </p:clrMapOvr>
  <p:transition spd="slow" advTm="0">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1267">
                                            <p:txEl>
                                              <p:pRg st="0" end="0"/>
                                            </p:txEl>
                                          </p:spTgt>
                                        </p:tgtEl>
                                        <p:attrNameLst>
                                          <p:attrName>style.visibility</p:attrName>
                                        </p:attrNameLst>
                                      </p:cBhvr>
                                      <p:to>
                                        <p:strVal val="visible"/>
                                      </p:to>
                                    </p:set>
                                    <p:animEffect transition="in" filter="blinds(horizontal)">
                                      <p:cBhvr>
                                        <p:cTn id="7" dur="500"/>
                                        <p:tgtEl>
                                          <p:spTgt spid="1126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11267">
                                            <p:txEl>
                                              <p:pRg st="1" end="1"/>
                                            </p:txEl>
                                          </p:spTgt>
                                        </p:tgtEl>
                                        <p:attrNameLst>
                                          <p:attrName>style.visibility</p:attrName>
                                        </p:attrNameLst>
                                      </p:cBhvr>
                                      <p:to>
                                        <p:strVal val="visible"/>
                                      </p:to>
                                    </p:set>
                                    <p:animEffect transition="in" filter="blinds(horizontal)">
                                      <p:cBhvr>
                                        <p:cTn id="12" dur="500"/>
                                        <p:tgtEl>
                                          <p:spTgt spid="1126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11267">
                                            <p:txEl>
                                              <p:pRg st="2" end="2"/>
                                            </p:txEl>
                                          </p:spTgt>
                                        </p:tgtEl>
                                        <p:attrNameLst>
                                          <p:attrName>style.visibility</p:attrName>
                                        </p:attrNameLst>
                                      </p:cBhvr>
                                      <p:to>
                                        <p:strVal val="visible"/>
                                      </p:to>
                                    </p:set>
                                    <p:animEffect transition="in" filter="blinds(horizontal)">
                                      <p:cBhvr>
                                        <p:cTn id="17" dur="500"/>
                                        <p:tgtEl>
                                          <p:spTgt spid="1126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11267">
                                            <p:txEl>
                                              <p:pRg st="3" end="3"/>
                                            </p:txEl>
                                          </p:spTgt>
                                        </p:tgtEl>
                                        <p:attrNameLst>
                                          <p:attrName>style.visibility</p:attrName>
                                        </p:attrNameLst>
                                      </p:cBhvr>
                                      <p:to>
                                        <p:strVal val="visible"/>
                                      </p:to>
                                    </p:set>
                                    <p:animEffect transition="in" filter="blinds(horizontal)">
                                      <p:cBhvr>
                                        <p:cTn id="22" dur="500"/>
                                        <p:tgtEl>
                                          <p:spTgt spid="1126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标题 1"/>
          <p:cNvSpPr>
            <a:spLocks noGrp="1"/>
          </p:cNvSpPr>
          <p:nvPr>
            <p:ph type="title"/>
          </p:nvPr>
        </p:nvSpPr>
        <p:spPr>
          <a:xfrm>
            <a:off x="609918" y="274702"/>
            <a:ext cx="10978515" cy="868563"/>
          </a:xfrm>
        </p:spPr>
        <p:txBody>
          <a:bodyPr/>
          <a:lstStyle/>
          <a:p>
            <a:r>
              <a:rPr lang="zh-CN" altLang="en-US" sz="4300" b="1" dirty="0" smtClean="0">
                <a:latin typeface="华文细黑" pitchFamily="2" charset="-122"/>
                <a:ea typeface="华文细黑" pitchFamily="2" charset="-122"/>
              </a:rPr>
              <a:t>一、中国的数字经济时代</a:t>
            </a:r>
          </a:p>
        </p:txBody>
      </p:sp>
      <p:sp>
        <p:nvSpPr>
          <p:cNvPr id="12291" name="内容占位符 2"/>
          <p:cNvSpPr>
            <a:spLocks noGrp="1"/>
          </p:cNvSpPr>
          <p:nvPr>
            <p:ph idx="1"/>
          </p:nvPr>
        </p:nvSpPr>
        <p:spPr>
          <a:xfrm>
            <a:off x="609918" y="1143265"/>
            <a:ext cx="11207234" cy="5287599"/>
          </a:xfrm>
        </p:spPr>
        <p:txBody>
          <a:bodyPr/>
          <a:lstStyle/>
          <a:p>
            <a:pPr>
              <a:buFont typeface="Wingdings 2" pitchFamily="18" charset="2"/>
              <a:buNone/>
            </a:pPr>
            <a:r>
              <a:rPr lang="zh-CN" altLang="en-US" sz="2800" dirty="0" smtClean="0">
                <a:latin typeface="华文细黑" pitchFamily="2" charset="-122"/>
                <a:ea typeface="华文细黑" pitchFamily="2" charset="-122"/>
              </a:rPr>
              <a:t>            </a:t>
            </a:r>
            <a:r>
              <a:rPr lang="zh-CN" altLang="en-US" sz="2800" b="1" dirty="0" smtClean="0">
                <a:latin typeface="微软雅黑" pitchFamily="34" charset="-122"/>
                <a:ea typeface="微软雅黑" pitchFamily="34" charset="-122"/>
              </a:rPr>
              <a:t>（二）推进数字经济时代的信息技术</a:t>
            </a:r>
            <a:endParaRPr lang="en-US" altLang="zh-CN" sz="2800" b="1" dirty="0" smtClean="0">
              <a:latin typeface="微软雅黑" pitchFamily="34" charset="-122"/>
              <a:ea typeface="微软雅黑" pitchFamily="34" charset="-122"/>
            </a:endParaRPr>
          </a:p>
          <a:p>
            <a:pPr>
              <a:buFont typeface="Wingdings 2" pitchFamily="18" charset="2"/>
              <a:buNone/>
            </a:pPr>
            <a:r>
              <a:rPr lang="zh-CN" altLang="en-US" sz="2800" dirty="0" smtClean="0"/>
              <a:t>　</a:t>
            </a:r>
            <a:r>
              <a:rPr lang="zh-CN" altLang="en-US" sz="2800" dirty="0" smtClean="0">
                <a:latin typeface="华文细黑" pitchFamily="2" charset="-122"/>
                <a:ea typeface="华文细黑" pitchFamily="2" charset="-122"/>
              </a:rPr>
              <a:t>         </a:t>
            </a:r>
            <a:r>
              <a:rPr lang="en-US" altLang="zh-CN" sz="2800" b="1" dirty="0" smtClean="0">
                <a:latin typeface="华文细黑" pitchFamily="2" charset="-122"/>
                <a:ea typeface="华文细黑" pitchFamily="2" charset="-122"/>
              </a:rPr>
              <a:t>1</a:t>
            </a:r>
            <a:r>
              <a:rPr lang="zh-CN" altLang="en-US" sz="2800" dirty="0" smtClean="0">
                <a:latin typeface="华文细黑" pitchFamily="2" charset="-122"/>
                <a:ea typeface="华文细黑" pitchFamily="2" charset="-122"/>
              </a:rPr>
              <a:t>、</a:t>
            </a:r>
            <a:r>
              <a:rPr lang="zh-CN" altLang="en-US" sz="2800" b="1" dirty="0" smtClean="0">
                <a:latin typeface="华文细黑" pitchFamily="2" charset="-122"/>
                <a:ea typeface="华文细黑" pitchFamily="2" charset="-122"/>
              </a:rPr>
              <a:t>“移、大、云、物、智”技术推动数字经济发展</a:t>
            </a:r>
            <a:endParaRPr lang="en-US" altLang="zh-CN" sz="2800" b="1" dirty="0" smtClean="0">
              <a:latin typeface="华文细黑" pitchFamily="2" charset="-122"/>
              <a:ea typeface="华文细黑" pitchFamily="2" charset="-122"/>
            </a:endParaRPr>
          </a:p>
          <a:p>
            <a:pPr>
              <a:buFont typeface="Wingdings 2" pitchFamily="18" charset="2"/>
              <a:buNone/>
            </a:pPr>
            <a:r>
              <a:rPr lang="zh-CN" altLang="en-US" sz="2800" dirty="0" smtClean="0">
                <a:latin typeface="华文细黑" pitchFamily="2" charset="-122"/>
                <a:ea typeface="华文细黑" pitchFamily="2" charset="-122"/>
              </a:rPr>
              <a:t>　         近年来，移动互联网、大数据、云计算、物联网、人工智能等信息技术的突破和融合发展促进了数字经济的快速发展。</a:t>
            </a:r>
            <a:endParaRPr lang="en-US" altLang="zh-CN" sz="2800" dirty="0" smtClean="0">
              <a:latin typeface="华文细黑" pitchFamily="2" charset="-122"/>
              <a:ea typeface="华文细黑" pitchFamily="2" charset="-122"/>
            </a:endParaRPr>
          </a:p>
          <a:p>
            <a:pPr>
              <a:buFont typeface="Wingdings 2" pitchFamily="18" charset="2"/>
              <a:buNone/>
            </a:pPr>
            <a:r>
              <a:rPr lang="zh-CN" altLang="en-US" sz="2800" dirty="0" smtClean="0">
                <a:latin typeface="华文细黑" pitchFamily="2" charset="-122"/>
                <a:ea typeface="华文细黑" pitchFamily="2" charset="-122"/>
              </a:rPr>
              <a:t>             移动互联网自身也不断演进，从</a:t>
            </a:r>
            <a:r>
              <a:rPr lang="en-US" altLang="zh-CN" sz="2800" dirty="0" smtClean="0">
                <a:latin typeface="华文细黑" pitchFamily="2" charset="-122"/>
                <a:ea typeface="华文细黑" pitchFamily="2" charset="-122"/>
              </a:rPr>
              <a:t>3G</a:t>
            </a:r>
            <a:r>
              <a:rPr lang="zh-CN" altLang="en-US" sz="2800" dirty="0" smtClean="0">
                <a:latin typeface="华文细黑" pitchFamily="2" charset="-122"/>
                <a:ea typeface="华文细黑" pitchFamily="2" charset="-122"/>
              </a:rPr>
              <a:t>、</a:t>
            </a:r>
            <a:r>
              <a:rPr lang="en-US" altLang="zh-CN" sz="2800" dirty="0" smtClean="0">
                <a:latin typeface="华文细黑" pitchFamily="2" charset="-122"/>
                <a:ea typeface="华文细黑" pitchFamily="2" charset="-122"/>
              </a:rPr>
              <a:t>4G</a:t>
            </a:r>
            <a:r>
              <a:rPr lang="zh-CN" altLang="en-US" sz="2800" dirty="0" smtClean="0">
                <a:latin typeface="华文细黑" pitchFamily="2" charset="-122"/>
                <a:ea typeface="华文细黑" pitchFamily="2" charset="-122"/>
              </a:rPr>
              <a:t>发展到</a:t>
            </a:r>
            <a:r>
              <a:rPr lang="en-US" altLang="zh-CN" sz="2800" dirty="0" smtClean="0">
                <a:latin typeface="华文细黑" pitchFamily="2" charset="-122"/>
                <a:ea typeface="华文细黑" pitchFamily="2" charset="-122"/>
              </a:rPr>
              <a:t>5G</a:t>
            </a:r>
            <a:r>
              <a:rPr lang="zh-CN" altLang="en-US" sz="2800" dirty="0" smtClean="0">
                <a:latin typeface="华文细黑" pitchFamily="2" charset="-122"/>
                <a:ea typeface="华文细黑" pitchFamily="2" charset="-122"/>
              </a:rPr>
              <a:t>，</a:t>
            </a:r>
            <a:r>
              <a:rPr lang="en-US" altLang="zh-CN" sz="2800" dirty="0" smtClean="0">
                <a:latin typeface="华文细黑" pitchFamily="2" charset="-122"/>
                <a:ea typeface="华文细黑" pitchFamily="2" charset="-122"/>
              </a:rPr>
              <a:t>5G</a:t>
            </a:r>
            <a:r>
              <a:rPr lang="zh-CN" altLang="en-US" sz="2800" dirty="0" smtClean="0">
                <a:latin typeface="华文细黑" pitchFamily="2" charset="-122"/>
                <a:ea typeface="华文细黑" pitchFamily="2" charset="-122"/>
              </a:rPr>
              <a:t>的重点是从移动互联网向物联网应用领域扩展。</a:t>
            </a:r>
          </a:p>
          <a:p>
            <a:pPr>
              <a:buFont typeface="Wingdings 2" pitchFamily="18" charset="2"/>
              <a:buNone/>
            </a:pPr>
            <a:r>
              <a:rPr lang="zh-CN" altLang="en-US" sz="2800" dirty="0" smtClean="0">
                <a:latin typeface="华文细黑" pitchFamily="2" charset="-122"/>
                <a:ea typeface="华文细黑" pitchFamily="2" charset="-122"/>
              </a:rPr>
              <a:t>            云计算技术的普及应用，大数据技术推动了物联网的健康发展，人工智能的发展有助于解决物联网设备之间各种通信协议不兼容的问题。</a:t>
            </a:r>
            <a:endParaRPr lang="en-US" altLang="zh-CN" sz="2800" dirty="0" smtClean="0">
              <a:latin typeface="华文细黑" pitchFamily="2" charset="-122"/>
              <a:ea typeface="华文细黑" pitchFamily="2" charset="-122"/>
            </a:endParaRPr>
          </a:p>
          <a:p>
            <a:pPr>
              <a:buFont typeface="Wingdings 2" pitchFamily="18" charset="2"/>
              <a:buNone/>
            </a:pPr>
            <a:endParaRPr lang="zh-CN" altLang="en-US" sz="2900" dirty="0" smtClean="0">
              <a:latin typeface="华文细黑" pitchFamily="2" charset="-122"/>
              <a:ea typeface="华文细黑" pitchFamily="2" charset="-122"/>
            </a:endParaRPr>
          </a:p>
          <a:p>
            <a:pPr>
              <a:buFont typeface="Wingdings 2" pitchFamily="18" charset="2"/>
              <a:buNone/>
            </a:pPr>
            <a:endParaRPr lang="zh-CN" altLang="en-US" sz="2900" dirty="0" smtClean="0"/>
          </a:p>
          <a:p>
            <a:pPr>
              <a:buFont typeface="Wingdings 2" pitchFamily="18" charset="2"/>
              <a:buNone/>
            </a:pPr>
            <a:endParaRPr lang="zh-CN" altLang="en-US" sz="2900" dirty="0" smtClean="0"/>
          </a:p>
          <a:p>
            <a:pPr>
              <a:buFont typeface="Wingdings 2" pitchFamily="18" charset="2"/>
              <a:buNone/>
            </a:pPr>
            <a:endParaRPr lang="zh-CN" altLang="en-US" sz="2900" dirty="0" smtClean="0">
              <a:latin typeface="华文细黑" pitchFamily="2" charset="-122"/>
              <a:ea typeface="华文细黑" pitchFamily="2" charset="-122"/>
            </a:endParaRPr>
          </a:p>
          <a:p>
            <a:pPr>
              <a:buFont typeface="Wingdings 2" pitchFamily="18" charset="2"/>
              <a:buNone/>
            </a:pPr>
            <a:endParaRPr lang="en-US" altLang="zh-CN" sz="2900" dirty="0" smtClean="0">
              <a:solidFill>
                <a:srgbClr val="000000"/>
              </a:solidFill>
              <a:latin typeface="华文细黑" pitchFamily="2" charset="-122"/>
              <a:ea typeface="华文细黑" pitchFamily="2" charset="-122"/>
            </a:endParaRPr>
          </a:p>
        </p:txBody>
      </p:sp>
    </p:spTree>
  </p:cSld>
  <p:clrMapOvr>
    <a:masterClrMapping/>
  </p:clrMapOvr>
  <p:transition spd="slow" advTm="0">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2291">
                                            <p:txEl>
                                              <p:pRg st="0" end="0"/>
                                            </p:txEl>
                                          </p:spTgt>
                                        </p:tgtEl>
                                        <p:attrNameLst>
                                          <p:attrName>style.visibility</p:attrName>
                                        </p:attrNameLst>
                                      </p:cBhvr>
                                      <p:to>
                                        <p:strVal val="visible"/>
                                      </p:to>
                                    </p:set>
                                    <p:animEffect transition="in" filter="blinds(horizontal)">
                                      <p:cBhvr>
                                        <p:cTn id="7" dur="500"/>
                                        <p:tgtEl>
                                          <p:spTgt spid="1229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12291">
                                            <p:txEl>
                                              <p:pRg st="1" end="1"/>
                                            </p:txEl>
                                          </p:spTgt>
                                        </p:tgtEl>
                                        <p:attrNameLst>
                                          <p:attrName>style.visibility</p:attrName>
                                        </p:attrNameLst>
                                      </p:cBhvr>
                                      <p:to>
                                        <p:strVal val="visible"/>
                                      </p:to>
                                    </p:set>
                                    <p:animEffect transition="in" filter="blinds(horizontal)">
                                      <p:cBhvr>
                                        <p:cTn id="12" dur="500"/>
                                        <p:tgtEl>
                                          <p:spTgt spid="1229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12291">
                                            <p:txEl>
                                              <p:pRg st="2" end="2"/>
                                            </p:txEl>
                                          </p:spTgt>
                                        </p:tgtEl>
                                        <p:attrNameLst>
                                          <p:attrName>style.visibility</p:attrName>
                                        </p:attrNameLst>
                                      </p:cBhvr>
                                      <p:to>
                                        <p:strVal val="visible"/>
                                      </p:to>
                                    </p:set>
                                    <p:animEffect transition="in" filter="blinds(horizontal)">
                                      <p:cBhvr>
                                        <p:cTn id="17" dur="500"/>
                                        <p:tgtEl>
                                          <p:spTgt spid="12291">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12291">
                                            <p:txEl>
                                              <p:pRg st="3" end="3"/>
                                            </p:txEl>
                                          </p:spTgt>
                                        </p:tgtEl>
                                        <p:attrNameLst>
                                          <p:attrName>style.visibility</p:attrName>
                                        </p:attrNameLst>
                                      </p:cBhvr>
                                      <p:to>
                                        <p:strVal val="visible"/>
                                      </p:to>
                                    </p:set>
                                    <p:animEffect transition="in" filter="blinds(horizontal)">
                                      <p:cBhvr>
                                        <p:cTn id="22" dur="500"/>
                                        <p:tgtEl>
                                          <p:spTgt spid="12291">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12291">
                                            <p:txEl>
                                              <p:pRg st="4" end="4"/>
                                            </p:txEl>
                                          </p:spTgt>
                                        </p:tgtEl>
                                        <p:attrNameLst>
                                          <p:attrName>style.visibility</p:attrName>
                                        </p:attrNameLst>
                                      </p:cBhvr>
                                      <p:to>
                                        <p:strVal val="visible"/>
                                      </p:to>
                                    </p:set>
                                    <p:animEffect transition="in" filter="blinds(horizontal)">
                                      <p:cBhvr>
                                        <p:cTn id="27" dur="500"/>
                                        <p:tgtEl>
                                          <p:spTgt spid="1229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标题 1"/>
          <p:cNvSpPr>
            <a:spLocks noGrp="1"/>
          </p:cNvSpPr>
          <p:nvPr>
            <p:ph type="title"/>
          </p:nvPr>
        </p:nvSpPr>
        <p:spPr>
          <a:xfrm>
            <a:off x="609918" y="274702"/>
            <a:ext cx="10978515" cy="868563"/>
          </a:xfrm>
        </p:spPr>
        <p:txBody>
          <a:bodyPr/>
          <a:lstStyle/>
          <a:p>
            <a:r>
              <a:rPr lang="zh-CN" altLang="en-US" sz="4300" b="1" dirty="0" smtClean="0">
                <a:latin typeface="华文细黑" pitchFamily="2" charset="-122"/>
                <a:ea typeface="华文细黑" pitchFamily="2" charset="-122"/>
              </a:rPr>
              <a:t>一、中国的数字经济时代</a:t>
            </a:r>
          </a:p>
        </p:txBody>
      </p:sp>
      <p:sp>
        <p:nvSpPr>
          <p:cNvPr id="12291" name="内容占位符 2"/>
          <p:cNvSpPr>
            <a:spLocks noGrp="1"/>
          </p:cNvSpPr>
          <p:nvPr>
            <p:ph idx="1"/>
          </p:nvPr>
        </p:nvSpPr>
        <p:spPr>
          <a:xfrm>
            <a:off x="609918" y="1143265"/>
            <a:ext cx="11207234" cy="5287599"/>
          </a:xfrm>
        </p:spPr>
        <p:txBody>
          <a:bodyPr/>
          <a:lstStyle/>
          <a:p>
            <a:pPr>
              <a:buFont typeface="Wingdings 2" pitchFamily="18" charset="2"/>
              <a:buNone/>
            </a:pPr>
            <a:r>
              <a:rPr lang="zh-CN" altLang="en-US" sz="2800" b="1" dirty="0" smtClean="0">
                <a:latin typeface="华文细黑" pitchFamily="2" charset="-122"/>
                <a:ea typeface="华文细黑" pitchFamily="2" charset="-122"/>
              </a:rPr>
              <a:t>             </a:t>
            </a:r>
            <a:r>
              <a:rPr lang="en-US" altLang="zh-CN" sz="2800" b="1" dirty="0" smtClean="0">
                <a:latin typeface="华文细黑" pitchFamily="2" charset="-122"/>
                <a:ea typeface="华文细黑" pitchFamily="2" charset="-122"/>
              </a:rPr>
              <a:t>2</a:t>
            </a:r>
            <a:r>
              <a:rPr lang="zh-CN" altLang="en-US" sz="2800" dirty="0" smtClean="0">
                <a:latin typeface="华文细黑" pitchFamily="2" charset="-122"/>
                <a:ea typeface="华文细黑" pitchFamily="2" charset="-122"/>
              </a:rPr>
              <a:t>、</a:t>
            </a:r>
            <a:r>
              <a:rPr lang="zh-CN" altLang="en-US" sz="2800" b="1" dirty="0" smtClean="0">
                <a:latin typeface="华文细黑" pitchFamily="2" charset="-122"/>
                <a:ea typeface="华文细黑" pitchFamily="2" charset="-122"/>
              </a:rPr>
              <a:t>虚拟现实、区块链等将推动数字经济持续发展</a:t>
            </a:r>
            <a:endParaRPr lang="zh-CN" altLang="en-US" sz="2800" dirty="0" smtClean="0">
              <a:latin typeface="华文细黑" pitchFamily="2" charset="-122"/>
              <a:ea typeface="华文细黑" pitchFamily="2" charset="-122"/>
            </a:endParaRPr>
          </a:p>
          <a:p>
            <a:pPr>
              <a:buFont typeface="Wingdings 2" pitchFamily="18" charset="2"/>
              <a:buNone/>
            </a:pPr>
            <a:r>
              <a:rPr lang="zh-CN" altLang="en-US" sz="2800" dirty="0" smtClean="0">
                <a:latin typeface="华文细黑" pitchFamily="2" charset="-122"/>
                <a:ea typeface="华文细黑" pitchFamily="2" charset="-122"/>
              </a:rPr>
              <a:t>             虚拟现实是显示技术的深刻变革。电视屏、电脑屏、手机屏显示都是二维画面，而虚拟现实却给我们提供了三维画面的展示屏，给人类认识世界、改造世界的方式方法带来巨大变革。实现虚拟现实和真实现实之间的有效互动还需要高速的传输技术、识别技术、计算技术等其他技术的有效配合。</a:t>
            </a:r>
          </a:p>
          <a:p>
            <a:pPr>
              <a:buFont typeface="Wingdings 2" pitchFamily="18" charset="2"/>
              <a:buNone/>
            </a:pPr>
            <a:r>
              <a:rPr lang="zh-CN" altLang="en-US" sz="2800" dirty="0" smtClean="0">
                <a:latin typeface="华文细黑" pitchFamily="2" charset="-122"/>
                <a:ea typeface="华文细黑" pitchFamily="2" charset="-122"/>
              </a:rPr>
              <a:t>             区块链通过加密技术能形成一个去中心化的可靠、透明、安全、可追溯的分布式数据库，推动互联网数据记录、传播及存储管理方式变革，大大降低信用成本，简化业务流程，提高交易效率，实现互联网从信息传播向价值转移的转变。</a:t>
            </a:r>
          </a:p>
          <a:p>
            <a:pPr>
              <a:buFont typeface="Wingdings 2" pitchFamily="18" charset="2"/>
              <a:buNone/>
            </a:pPr>
            <a:endParaRPr lang="zh-CN" altLang="en-US" sz="2900" dirty="0" smtClean="0"/>
          </a:p>
          <a:p>
            <a:pPr>
              <a:buFont typeface="Wingdings 2" pitchFamily="18" charset="2"/>
              <a:buNone/>
            </a:pPr>
            <a:endParaRPr lang="zh-CN" altLang="en-US" sz="2900" dirty="0" smtClean="0"/>
          </a:p>
          <a:p>
            <a:pPr>
              <a:buFont typeface="Wingdings 2" pitchFamily="18" charset="2"/>
              <a:buNone/>
            </a:pPr>
            <a:endParaRPr lang="zh-CN" altLang="en-US" sz="2900" dirty="0" smtClean="0">
              <a:latin typeface="华文细黑" pitchFamily="2" charset="-122"/>
              <a:ea typeface="华文细黑" pitchFamily="2" charset="-122"/>
            </a:endParaRPr>
          </a:p>
          <a:p>
            <a:pPr>
              <a:buFont typeface="Wingdings 2" pitchFamily="18" charset="2"/>
              <a:buNone/>
            </a:pPr>
            <a:endParaRPr lang="en-US" altLang="zh-CN" sz="2900" dirty="0" smtClean="0">
              <a:solidFill>
                <a:srgbClr val="000000"/>
              </a:solidFill>
              <a:latin typeface="华文细黑" pitchFamily="2" charset="-122"/>
              <a:ea typeface="华文细黑" pitchFamily="2" charset="-122"/>
            </a:endParaRPr>
          </a:p>
        </p:txBody>
      </p:sp>
    </p:spTree>
  </p:cSld>
  <p:clrMapOvr>
    <a:masterClrMapping/>
  </p:clrMapOvr>
  <p:transition spd="slow" advTm="0">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2291">
                                            <p:txEl>
                                              <p:pRg st="0" end="0"/>
                                            </p:txEl>
                                          </p:spTgt>
                                        </p:tgtEl>
                                        <p:attrNameLst>
                                          <p:attrName>style.visibility</p:attrName>
                                        </p:attrNameLst>
                                      </p:cBhvr>
                                      <p:to>
                                        <p:strVal val="visible"/>
                                      </p:to>
                                    </p:set>
                                    <p:animEffect transition="in" filter="blinds(horizontal)">
                                      <p:cBhvr>
                                        <p:cTn id="7" dur="500"/>
                                        <p:tgtEl>
                                          <p:spTgt spid="1229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12291">
                                            <p:txEl>
                                              <p:pRg st="1" end="1"/>
                                            </p:txEl>
                                          </p:spTgt>
                                        </p:tgtEl>
                                        <p:attrNameLst>
                                          <p:attrName>style.visibility</p:attrName>
                                        </p:attrNameLst>
                                      </p:cBhvr>
                                      <p:to>
                                        <p:strVal val="visible"/>
                                      </p:to>
                                    </p:set>
                                    <p:animEffect transition="in" filter="blinds(horizontal)">
                                      <p:cBhvr>
                                        <p:cTn id="12" dur="500"/>
                                        <p:tgtEl>
                                          <p:spTgt spid="1229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12291">
                                            <p:txEl>
                                              <p:pRg st="2" end="2"/>
                                            </p:txEl>
                                          </p:spTgt>
                                        </p:tgtEl>
                                        <p:attrNameLst>
                                          <p:attrName>style.visibility</p:attrName>
                                        </p:attrNameLst>
                                      </p:cBhvr>
                                      <p:to>
                                        <p:strVal val="visible"/>
                                      </p:to>
                                    </p:set>
                                    <p:animEffect transition="in" filter="blinds(horizontal)">
                                      <p:cBhvr>
                                        <p:cTn id="17" dur="500"/>
                                        <p:tgtEl>
                                          <p:spTgt spid="1229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矩形 30"/>
          <p:cNvSpPr/>
          <p:nvPr/>
        </p:nvSpPr>
        <p:spPr>
          <a:xfrm>
            <a:off x="0" y="0"/>
            <a:ext cx="3722911" cy="685958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7" name="圆角矩形 66"/>
          <p:cNvSpPr/>
          <p:nvPr/>
        </p:nvSpPr>
        <p:spPr>
          <a:xfrm>
            <a:off x="5786378" y="1622146"/>
            <a:ext cx="512927" cy="511504"/>
          </a:xfrm>
          <a:prstGeom prst="roundRect">
            <a:avLst/>
          </a:prstGeom>
          <a:solidFill>
            <a:schemeClr val="accent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21892" tIns="60946" rIns="121892" bIns="60946" anchor="ctr"/>
          <a:lstStyle/>
          <a:p>
            <a:pPr algn="ctr">
              <a:defRPr/>
            </a:pPr>
            <a:r>
              <a:rPr lang="en-US" altLang="zh-CN" sz="3600" dirty="0">
                <a:latin typeface="+mj-lt"/>
                <a:ea typeface="Arial Unicode MS" panose="020B0604020202020204" pitchFamily="34" charset="-122"/>
                <a:cs typeface="Arial Unicode MS" panose="020B0604020202020204" pitchFamily="34" charset="-122"/>
              </a:rPr>
              <a:t>1</a:t>
            </a:r>
            <a:endParaRPr lang="zh-CN" altLang="en-US" sz="3600" dirty="0">
              <a:latin typeface="+mj-lt"/>
              <a:ea typeface="Arial Unicode MS" panose="020B0604020202020204" pitchFamily="34" charset="-122"/>
              <a:cs typeface="Arial Unicode MS" panose="020B0604020202020204" pitchFamily="34" charset="-122"/>
            </a:endParaRPr>
          </a:p>
        </p:txBody>
      </p:sp>
      <p:grpSp>
        <p:nvGrpSpPr>
          <p:cNvPr id="68" name="组合 67"/>
          <p:cNvGrpSpPr/>
          <p:nvPr/>
        </p:nvGrpSpPr>
        <p:grpSpPr>
          <a:xfrm>
            <a:off x="6667893" y="1612800"/>
            <a:ext cx="4431942" cy="1162601"/>
            <a:chOff x="6339096" y="1573726"/>
            <a:chExt cx="4732732" cy="858414"/>
          </a:xfrm>
        </p:grpSpPr>
        <p:sp>
          <p:nvSpPr>
            <p:cNvPr id="69" name="圆角矩形 68"/>
            <p:cNvSpPr/>
            <p:nvPr/>
          </p:nvSpPr>
          <p:spPr>
            <a:xfrm>
              <a:off x="6339096" y="1573726"/>
              <a:ext cx="4732732" cy="511504"/>
            </a:xfrm>
            <a:prstGeom prst="roundRect">
              <a:avLst/>
            </a:prstGeom>
            <a:solidFill>
              <a:schemeClr val="accent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21960" tIns="60980" rIns="121960" bIns="60980" anchor="ctr"/>
            <a:lstStyle/>
            <a:p>
              <a:pPr algn="ctr">
                <a:defRPr/>
              </a:pPr>
              <a:endParaRPr lang="zh-CN" altLang="en-US" sz="3600" dirty="0">
                <a:latin typeface="+mj-lt"/>
                <a:ea typeface="Arial Unicode MS" panose="020B0604020202020204" pitchFamily="34" charset="-122"/>
                <a:cs typeface="Arial Unicode MS" panose="020B0604020202020204" pitchFamily="34" charset="-122"/>
              </a:endParaRPr>
            </a:p>
          </p:txBody>
        </p:sp>
        <p:sp>
          <p:nvSpPr>
            <p:cNvPr id="70" name="矩形 69"/>
            <p:cNvSpPr/>
            <p:nvPr/>
          </p:nvSpPr>
          <p:spPr>
            <a:xfrm>
              <a:off x="6507186" y="1614014"/>
              <a:ext cx="4401555" cy="818126"/>
            </a:xfrm>
            <a:prstGeom prst="rect">
              <a:avLst/>
            </a:prstGeom>
          </p:spPr>
          <p:txBody>
            <a:bodyPr wrap="square" lIns="121960" tIns="60980" rIns="121960" bIns="60980">
              <a:spAutoFit/>
            </a:bodyPr>
            <a:lstStyle/>
            <a:p>
              <a:pPr>
                <a:defRPr/>
              </a:pPr>
              <a:r>
                <a:rPr lang="zh-CN" altLang="en-US" sz="3200" b="1" kern="100" dirty="0" smtClean="0">
                  <a:solidFill>
                    <a:schemeClr val="bg1"/>
                  </a:solidFill>
                  <a:latin typeface="微软雅黑" panose="020B0503020204020204" pitchFamily="34" charset="-122"/>
                  <a:ea typeface="微软雅黑" panose="020B0503020204020204" pitchFamily="34" charset="-122"/>
                  <a:cs typeface="Times New Roman" panose="02020603050405020304" pitchFamily="18" charset="0"/>
                </a:rPr>
                <a:t>中国的数字经济时代</a:t>
              </a:r>
              <a:endParaRPr lang="zh-CN" altLang="zh-CN" sz="3200" b="1" kern="100" dirty="0">
                <a:solidFill>
                  <a:schemeClr val="bg1"/>
                </a:solidFill>
                <a:latin typeface="微软雅黑" panose="020B0503020204020204" pitchFamily="34" charset="-122"/>
                <a:ea typeface="微软雅黑" panose="020B0503020204020204" pitchFamily="34" charset="-122"/>
                <a:cs typeface="Times New Roman" panose="02020603050405020304" pitchFamily="18" charset="0"/>
              </a:endParaRPr>
            </a:p>
          </p:txBody>
        </p:sp>
      </p:grpSp>
      <p:sp>
        <p:nvSpPr>
          <p:cNvPr id="71" name="圆角矩形 70"/>
          <p:cNvSpPr/>
          <p:nvPr/>
        </p:nvSpPr>
        <p:spPr>
          <a:xfrm>
            <a:off x="5786378" y="3063600"/>
            <a:ext cx="512927" cy="511504"/>
          </a:xfrm>
          <a:prstGeom prst="roundRect">
            <a:avLst/>
          </a:prstGeom>
          <a:solidFill>
            <a:schemeClr val="accent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21892" tIns="60946" rIns="121892" bIns="60946" anchor="ctr"/>
          <a:lstStyle/>
          <a:p>
            <a:pPr algn="ctr">
              <a:defRPr/>
            </a:pPr>
            <a:r>
              <a:rPr lang="en-US" altLang="zh-CN" sz="3600" dirty="0">
                <a:latin typeface="+mj-lt"/>
                <a:ea typeface="Arial Unicode MS" panose="020B0604020202020204" pitchFamily="34" charset="-122"/>
                <a:cs typeface="Arial Unicode MS" panose="020B0604020202020204" pitchFamily="34" charset="-122"/>
              </a:rPr>
              <a:t>2</a:t>
            </a:r>
            <a:endParaRPr lang="zh-CN" altLang="en-US" sz="3600" dirty="0">
              <a:latin typeface="+mj-lt"/>
              <a:ea typeface="Arial Unicode MS" panose="020B0604020202020204" pitchFamily="34" charset="-122"/>
              <a:cs typeface="Arial Unicode MS" panose="020B0604020202020204" pitchFamily="34" charset="-122"/>
            </a:endParaRPr>
          </a:p>
        </p:txBody>
      </p:sp>
      <p:grpSp>
        <p:nvGrpSpPr>
          <p:cNvPr id="72" name="组合 71"/>
          <p:cNvGrpSpPr/>
          <p:nvPr/>
        </p:nvGrpSpPr>
        <p:grpSpPr>
          <a:xfrm>
            <a:off x="6644011" y="2929730"/>
            <a:ext cx="4527262" cy="734979"/>
            <a:chOff x="6315198" y="2410178"/>
            <a:chExt cx="5009066" cy="511504"/>
          </a:xfrm>
        </p:grpSpPr>
        <p:sp>
          <p:nvSpPr>
            <p:cNvPr id="73" name="圆角矩形 72"/>
            <p:cNvSpPr/>
            <p:nvPr/>
          </p:nvSpPr>
          <p:spPr>
            <a:xfrm>
              <a:off x="6315198" y="2410178"/>
              <a:ext cx="5009066" cy="511504"/>
            </a:xfrm>
            <a:prstGeom prst="roundRect">
              <a:avLst/>
            </a:prstGeom>
            <a:solidFill>
              <a:schemeClr val="accent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21960" tIns="60980" rIns="121960" bIns="60980" anchor="ctr"/>
            <a:lstStyle/>
            <a:p>
              <a:pPr algn="ctr">
                <a:defRPr/>
              </a:pPr>
              <a:endParaRPr lang="zh-CN" altLang="en-US" sz="3600" dirty="0">
                <a:latin typeface="+mj-lt"/>
                <a:ea typeface="Arial Unicode MS" panose="020B0604020202020204" pitchFamily="34" charset="-122"/>
                <a:cs typeface="Arial Unicode MS" panose="020B0604020202020204" pitchFamily="34" charset="-122"/>
              </a:endParaRPr>
            </a:p>
          </p:txBody>
        </p:sp>
        <p:sp>
          <p:nvSpPr>
            <p:cNvPr id="74" name="矩形 73"/>
            <p:cNvSpPr/>
            <p:nvPr/>
          </p:nvSpPr>
          <p:spPr>
            <a:xfrm>
              <a:off x="6484852" y="2490621"/>
              <a:ext cx="4760371" cy="428419"/>
            </a:xfrm>
            <a:prstGeom prst="rect">
              <a:avLst/>
            </a:prstGeom>
          </p:spPr>
          <p:txBody>
            <a:bodyPr wrap="square" lIns="121960" tIns="60980" rIns="121960" bIns="60980">
              <a:spAutoFit/>
            </a:bodyPr>
            <a:lstStyle/>
            <a:p>
              <a:pPr>
                <a:defRPr/>
              </a:pPr>
              <a:r>
                <a:rPr lang="zh-CN" altLang="en-US" sz="3200" b="1" kern="100" dirty="0" smtClean="0">
                  <a:solidFill>
                    <a:schemeClr val="bg1"/>
                  </a:solidFill>
                  <a:latin typeface="微软雅黑" panose="020B0503020204020204" pitchFamily="34" charset="-122"/>
                  <a:ea typeface="微软雅黑" panose="020B0503020204020204" pitchFamily="34" charset="-122"/>
                  <a:cs typeface="Times New Roman" panose="02020603050405020304" pitchFamily="18" charset="0"/>
                </a:rPr>
                <a:t> 管理会计发展新机遇</a:t>
              </a:r>
              <a:endParaRPr lang="zh-CN" altLang="zh-CN" sz="3200" b="1" kern="100" dirty="0">
                <a:solidFill>
                  <a:schemeClr val="bg1"/>
                </a:solidFill>
                <a:latin typeface="微软雅黑" panose="020B0503020204020204" pitchFamily="34" charset="-122"/>
                <a:ea typeface="微软雅黑" panose="020B0503020204020204" pitchFamily="34" charset="-122"/>
                <a:cs typeface="Times New Roman" panose="02020603050405020304" pitchFamily="18" charset="0"/>
              </a:endParaRPr>
            </a:p>
          </p:txBody>
        </p:sp>
      </p:grpSp>
      <p:sp>
        <p:nvSpPr>
          <p:cNvPr id="87" name="TextBox 86"/>
          <p:cNvSpPr txBox="1"/>
          <p:nvPr/>
        </p:nvSpPr>
        <p:spPr>
          <a:xfrm>
            <a:off x="340362" y="2219568"/>
            <a:ext cx="2806485" cy="1354243"/>
          </a:xfrm>
          <a:prstGeom prst="rect">
            <a:avLst/>
          </a:prstGeom>
          <a:noFill/>
        </p:spPr>
        <p:txBody>
          <a:bodyPr wrap="square" lIns="121880" tIns="60938" rIns="121880" bIns="60938">
            <a:spAutoFit/>
          </a:bodyPr>
          <a:lstStyle/>
          <a:p>
            <a:pPr algn="r">
              <a:defRPr/>
            </a:pPr>
            <a:r>
              <a:rPr lang="zh-CN" altLang="en-US" sz="4800" b="1" spc="200" dirty="0">
                <a:solidFill>
                  <a:schemeClr val="bg1"/>
                </a:solidFill>
                <a:latin typeface="微软雅黑" panose="020B0503020204020204" pitchFamily="34" charset="-122"/>
                <a:ea typeface="微软雅黑" panose="020B0503020204020204" pitchFamily="34" charset="-122"/>
              </a:rPr>
              <a:t>目录 </a:t>
            </a:r>
            <a:endParaRPr lang="en-US" altLang="zh-CN" sz="4800" b="1" spc="200" dirty="0">
              <a:solidFill>
                <a:schemeClr val="bg1"/>
              </a:solidFill>
              <a:latin typeface="微软雅黑" panose="020B0503020204020204" pitchFamily="34" charset="-122"/>
              <a:ea typeface="微软雅黑" panose="020B0503020204020204" pitchFamily="34" charset="-122"/>
            </a:endParaRPr>
          </a:p>
          <a:p>
            <a:pPr algn="r">
              <a:defRPr/>
            </a:pPr>
            <a:r>
              <a:rPr lang="en-US" altLang="zh-CN" sz="3200" b="1" spc="200" dirty="0">
                <a:solidFill>
                  <a:schemeClr val="bg1"/>
                </a:solidFill>
                <a:latin typeface="微软雅黑" panose="020B0503020204020204" pitchFamily="34" charset="-122"/>
                <a:ea typeface="微软雅黑" panose="020B0503020204020204" pitchFamily="34" charset="-122"/>
              </a:rPr>
              <a:t>CONTENTS</a:t>
            </a:r>
            <a:endParaRPr lang="zh-CN" altLang="en-US" sz="3200" b="1" spc="200" dirty="0">
              <a:solidFill>
                <a:schemeClr val="bg1"/>
              </a:solidFill>
              <a:latin typeface="微软雅黑" panose="020B0503020204020204" pitchFamily="34" charset="-122"/>
              <a:ea typeface="微软雅黑" panose="020B0503020204020204" pitchFamily="34" charset="-122"/>
            </a:endParaRPr>
          </a:p>
        </p:txBody>
      </p:sp>
      <p:sp>
        <p:nvSpPr>
          <p:cNvPr id="88" name="下箭头 87"/>
          <p:cNvSpPr/>
          <p:nvPr/>
        </p:nvSpPr>
        <p:spPr>
          <a:xfrm rot="16200000">
            <a:off x="4608799" y="3018093"/>
            <a:ext cx="576064" cy="679386"/>
          </a:xfrm>
          <a:prstGeom prst="downArrow">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91388" tIns="45695" rIns="91388" bIns="45695" rtlCol="0" anchor="ctr"/>
          <a:lstStyle/>
          <a:p>
            <a:pPr algn="ctr"/>
            <a:endParaRPr lang="zh-CN" altLang="en-US"/>
          </a:p>
        </p:txBody>
      </p:sp>
    </p:spTree>
  </p:cSld>
  <p:clrMapOvr>
    <a:masterClrMapping/>
  </p:clrMapOvr>
  <p:transition spd="slow" advTm="0">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31"/>
                                        </p:tgtEl>
                                        <p:attrNameLst>
                                          <p:attrName>style.visibility</p:attrName>
                                        </p:attrNameLst>
                                      </p:cBhvr>
                                      <p:to>
                                        <p:strVal val="visible"/>
                                      </p:to>
                                    </p:set>
                                    <p:anim calcmode="lin" valueType="num">
                                      <p:cBhvr additive="base">
                                        <p:cTn id="7" dur="500" fill="hold"/>
                                        <p:tgtEl>
                                          <p:spTgt spid="31"/>
                                        </p:tgtEl>
                                        <p:attrNameLst>
                                          <p:attrName>ppt_x</p:attrName>
                                        </p:attrNameLst>
                                      </p:cBhvr>
                                      <p:tavLst>
                                        <p:tav tm="0">
                                          <p:val>
                                            <p:strVal val="0-#ppt_w/2"/>
                                          </p:val>
                                        </p:tav>
                                        <p:tav tm="100000">
                                          <p:val>
                                            <p:strVal val="#ppt_x"/>
                                          </p:val>
                                        </p:tav>
                                      </p:tavLst>
                                    </p:anim>
                                    <p:anim calcmode="lin" valueType="num">
                                      <p:cBhvr additive="base">
                                        <p:cTn id="8" dur="500" fill="hold"/>
                                        <p:tgtEl>
                                          <p:spTgt spid="31"/>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8" fill="hold" grpId="0" nodeType="afterEffect">
                                  <p:stCondLst>
                                    <p:cond delay="0"/>
                                  </p:stCondLst>
                                  <p:childTnLst>
                                    <p:set>
                                      <p:cBhvr>
                                        <p:cTn id="11" dur="1" fill="hold">
                                          <p:stCondLst>
                                            <p:cond delay="0"/>
                                          </p:stCondLst>
                                        </p:cTn>
                                        <p:tgtEl>
                                          <p:spTgt spid="88"/>
                                        </p:tgtEl>
                                        <p:attrNameLst>
                                          <p:attrName>style.visibility</p:attrName>
                                        </p:attrNameLst>
                                      </p:cBhvr>
                                      <p:to>
                                        <p:strVal val="visible"/>
                                      </p:to>
                                    </p:set>
                                    <p:anim calcmode="lin" valueType="num">
                                      <p:cBhvr additive="base">
                                        <p:cTn id="12" dur="500" fill="hold"/>
                                        <p:tgtEl>
                                          <p:spTgt spid="88"/>
                                        </p:tgtEl>
                                        <p:attrNameLst>
                                          <p:attrName>ppt_x</p:attrName>
                                        </p:attrNameLst>
                                      </p:cBhvr>
                                      <p:tavLst>
                                        <p:tav tm="0">
                                          <p:val>
                                            <p:strVal val="0-#ppt_w/2"/>
                                          </p:val>
                                        </p:tav>
                                        <p:tav tm="100000">
                                          <p:val>
                                            <p:strVal val="#ppt_x"/>
                                          </p:val>
                                        </p:tav>
                                      </p:tavLst>
                                    </p:anim>
                                    <p:anim calcmode="lin" valueType="num">
                                      <p:cBhvr additive="base">
                                        <p:cTn id="13" dur="500" fill="hold"/>
                                        <p:tgtEl>
                                          <p:spTgt spid="88"/>
                                        </p:tgtEl>
                                        <p:attrNameLst>
                                          <p:attrName>ppt_y</p:attrName>
                                        </p:attrNameLst>
                                      </p:cBhvr>
                                      <p:tavLst>
                                        <p:tav tm="0">
                                          <p:val>
                                            <p:strVal val="#ppt_y"/>
                                          </p:val>
                                        </p:tav>
                                        <p:tav tm="100000">
                                          <p:val>
                                            <p:strVal val="#ppt_y"/>
                                          </p:val>
                                        </p:tav>
                                      </p:tavLst>
                                    </p:anim>
                                  </p:childTnLst>
                                </p:cTn>
                              </p:par>
                            </p:childTnLst>
                          </p:cTn>
                        </p:par>
                        <p:par>
                          <p:cTn id="14" fill="hold">
                            <p:stCondLst>
                              <p:cond delay="1000"/>
                            </p:stCondLst>
                            <p:childTnLst>
                              <p:par>
                                <p:cTn id="15" presetID="26" presetClass="emph" presetSubtype="0" fill="hold" grpId="0" nodeType="afterEffect">
                                  <p:stCondLst>
                                    <p:cond delay="0"/>
                                  </p:stCondLst>
                                  <p:childTnLst>
                                    <p:animEffect transition="out" filter="fade">
                                      <p:cBhvr>
                                        <p:cTn id="16" dur="500" tmFilter="0, 0; .2, .5; .8, .5; 1, 0"/>
                                        <p:tgtEl>
                                          <p:spTgt spid="71"/>
                                        </p:tgtEl>
                                      </p:cBhvr>
                                    </p:animEffect>
                                    <p:animScale>
                                      <p:cBhvr>
                                        <p:cTn id="17" dur="250" autoRev="1" fill="hold"/>
                                        <p:tgtEl>
                                          <p:spTgt spid="71"/>
                                        </p:tgtEl>
                                      </p:cBhvr>
                                      <p:by x="105000" y="105000"/>
                                    </p:animScale>
                                  </p:childTnLst>
                                </p:cTn>
                              </p:par>
                              <p:par>
                                <p:cTn id="18" presetID="26" presetClass="emph" presetSubtype="0" fill="hold" nodeType="withEffect">
                                  <p:stCondLst>
                                    <p:cond delay="0"/>
                                  </p:stCondLst>
                                  <p:childTnLst>
                                    <p:animEffect transition="out" filter="fade">
                                      <p:cBhvr>
                                        <p:cTn id="19" dur="500" tmFilter="0, 0; .2, .5; .8, .5; 1, 0"/>
                                        <p:tgtEl>
                                          <p:spTgt spid="72"/>
                                        </p:tgtEl>
                                      </p:cBhvr>
                                    </p:animEffect>
                                    <p:animScale>
                                      <p:cBhvr>
                                        <p:cTn id="20" dur="250" autoRev="1" fill="hold"/>
                                        <p:tgtEl>
                                          <p:spTgt spid="72"/>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animBg="1"/>
      <p:bldP spid="71" grpId="0" animBg="1"/>
      <p:bldP spid="88"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标题 1"/>
          <p:cNvSpPr>
            <a:spLocks noGrp="1"/>
          </p:cNvSpPr>
          <p:nvPr>
            <p:ph type="title"/>
          </p:nvPr>
        </p:nvSpPr>
        <p:spPr>
          <a:xfrm>
            <a:off x="609918" y="274702"/>
            <a:ext cx="10978515" cy="868563"/>
          </a:xfrm>
        </p:spPr>
        <p:txBody>
          <a:bodyPr/>
          <a:lstStyle/>
          <a:p>
            <a:r>
              <a:rPr lang="zh-CN" altLang="en-US" sz="3800" b="1" dirty="0" smtClean="0">
                <a:latin typeface="华文细黑" pitchFamily="2" charset="-122"/>
                <a:ea typeface="华文细黑" pitchFamily="2" charset="-122"/>
              </a:rPr>
              <a:t>二、管理会计发展</a:t>
            </a:r>
            <a:r>
              <a:rPr lang="en-US" altLang="zh-CN" sz="3800" b="1" dirty="0" err="1" smtClean="0">
                <a:latin typeface="华文细黑" pitchFamily="2" charset="-122"/>
                <a:ea typeface="华文细黑" pitchFamily="2" charset="-122"/>
              </a:rPr>
              <a:t>新机遇</a:t>
            </a:r>
            <a:endParaRPr lang="zh-CN" altLang="en-US" sz="3800" b="1" dirty="0" smtClean="0">
              <a:latin typeface="华文细黑" pitchFamily="2" charset="-122"/>
              <a:ea typeface="华文细黑" pitchFamily="2" charset="-122"/>
            </a:endParaRPr>
          </a:p>
        </p:txBody>
      </p:sp>
      <p:sp>
        <p:nvSpPr>
          <p:cNvPr id="12291" name="内容占位符 2"/>
          <p:cNvSpPr>
            <a:spLocks noGrp="1"/>
          </p:cNvSpPr>
          <p:nvPr>
            <p:ph idx="1"/>
          </p:nvPr>
        </p:nvSpPr>
        <p:spPr>
          <a:xfrm>
            <a:off x="609918" y="1143265"/>
            <a:ext cx="11207234" cy="4984317"/>
          </a:xfrm>
        </p:spPr>
        <p:txBody>
          <a:bodyPr/>
          <a:lstStyle/>
          <a:p>
            <a:pPr>
              <a:buFont typeface="Wingdings 2" pitchFamily="18" charset="2"/>
              <a:buNone/>
            </a:pPr>
            <a:r>
              <a:rPr lang="zh-CN" altLang="en-US" sz="2800" dirty="0" smtClean="0">
                <a:latin typeface="华文细黑" pitchFamily="2" charset="-122"/>
                <a:ea typeface="华文细黑" pitchFamily="2" charset="-122"/>
              </a:rPr>
              <a:t>             数字经济必将带来的新产业、新业态、新模式，迫使企业加快转型升级和创新的步伐，加快发展数字经济过程中出现的新问题更加不容忽视。</a:t>
            </a:r>
            <a:endParaRPr lang="en-US" altLang="zh-CN" sz="2800" dirty="0" smtClean="0">
              <a:latin typeface="华文细黑" pitchFamily="2" charset="-122"/>
              <a:ea typeface="华文细黑" pitchFamily="2" charset="-122"/>
            </a:endParaRPr>
          </a:p>
          <a:p>
            <a:pPr>
              <a:buFont typeface="Wingdings 2" pitchFamily="18" charset="2"/>
              <a:buNone/>
            </a:pPr>
            <a:r>
              <a:rPr lang="en-US" altLang="zh-CN" sz="2800" dirty="0" smtClean="0">
                <a:latin typeface="华文细黑" pitchFamily="2" charset="-122"/>
                <a:ea typeface="华文细黑" pitchFamily="2" charset="-122"/>
              </a:rPr>
              <a:t>             </a:t>
            </a:r>
            <a:r>
              <a:rPr lang="zh-CN" altLang="en-US" sz="2800" dirty="0" smtClean="0">
                <a:latin typeface="华文细黑" pitchFamily="2" charset="-122"/>
                <a:ea typeface="华文细黑" pitchFamily="2" charset="-122"/>
              </a:rPr>
              <a:t>面对数字经济出现的新产业、业态、商业模式的变化，管理会计应积极探索数字经济环境下的应用新模式、新技术和新方法，紧跟网络信息技术发展，革新现有流程，提高运用信息化技术及时发现问题、精准判断评价、即时做出反应的能力。</a:t>
            </a:r>
            <a:endParaRPr lang="en-US" altLang="zh-CN" sz="2800" dirty="0" smtClean="0">
              <a:latin typeface="华文细黑" pitchFamily="2" charset="-122"/>
              <a:ea typeface="华文细黑" pitchFamily="2" charset="-122"/>
            </a:endParaRPr>
          </a:p>
          <a:p>
            <a:pPr>
              <a:buFont typeface="Wingdings 2" pitchFamily="18" charset="2"/>
              <a:buNone/>
            </a:pPr>
            <a:r>
              <a:rPr lang="en-US" altLang="zh-CN" sz="2800" dirty="0" smtClean="0">
                <a:latin typeface="华文细黑" pitchFamily="2" charset="-122"/>
                <a:ea typeface="华文细黑" pitchFamily="2" charset="-122"/>
              </a:rPr>
              <a:t>             </a:t>
            </a:r>
            <a:r>
              <a:rPr lang="zh-CN" altLang="en-US" sz="2800" dirty="0" smtClean="0">
                <a:latin typeface="华文细黑" pitchFamily="2" charset="-122"/>
                <a:ea typeface="华文细黑" pitchFamily="2" charset="-122"/>
              </a:rPr>
              <a:t>管理会计是公司正确的预测、决策和管理的重要手段和方法，是公司可持续发展的重要保障。企事业单位加大对管理会计转型升级和创新使用的力度，当好企事业单位健康发展的“保健医生”。</a:t>
            </a:r>
            <a:endParaRPr lang="en-US" altLang="zh-CN" sz="2800" dirty="0" smtClean="0">
              <a:latin typeface="华文细黑" pitchFamily="2" charset="-122"/>
              <a:ea typeface="华文细黑" pitchFamily="2" charset="-122"/>
            </a:endParaRPr>
          </a:p>
          <a:p>
            <a:pPr>
              <a:buFont typeface="Wingdings 2" pitchFamily="18" charset="2"/>
              <a:buNone/>
            </a:pPr>
            <a:r>
              <a:rPr lang="en-US" altLang="zh-CN" sz="2900" dirty="0" smtClean="0">
                <a:latin typeface="华文细黑" pitchFamily="2" charset="-122"/>
                <a:ea typeface="华文细黑" pitchFamily="2" charset="-122"/>
              </a:rPr>
              <a:t>           </a:t>
            </a:r>
          </a:p>
        </p:txBody>
      </p:sp>
    </p:spTree>
  </p:cSld>
  <p:clrMapOvr>
    <a:masterClrMapping/>
  </p:clrMapOvr>
  <p:transition spd="slow" advTm="0">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2291">
                                            <p:txEl>
                                              <p:pRg st="0" end="0"/>
                                            </p:txEl>
                                          </p:spTgt>
                                        </p:tgtEl>
                                        <p:attrNameLst>
                                          <p:attrName>style.visibility</p:attrName>
                                        </p:attrNameLst>
                                      </p:cBhvr>
                                      <p:to>
                                        <p:strVal val="visible"/>
                                      </p:to>
                                    </p:set>
                                    <p:animEffect transition="in" filter="blinds(horizontal)">
                                      <p:cBhvr>
                                        <p:cTn id="7" dur="500"/>
                                        <p:tgtEl>
                                          <p:spTgt spid="1229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12291">
                                            <p:txEl>
                                              <p:pRg st="1" end="1"/>
                                            </p:txEl>
                                          </p:spTgt>
                                        </p:tgtEl>
                                        <p:attrNameLst>
                                          <p:attrName>style.visibility</p:attrName>
                                        </p:attrNameLst>
                                      </p:cBhvr>
                                      <p:to>
                                        <p:strVal val="visible"/>
                                      </p:to>
                                    </p:set>
                                    <p:animEffect transition="in" filter="blinds(horizontal)">
                                      <p:cBhvr>
                                        <p:cTn id="12" dur="500"/>
                                        <p:tgtEl>
                                          <p:spTgt spid="1229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12291">
                                            <p:txEl>
                                              <p:pRg st="2" end="2"/>
                                            </p:txEl>
                                          </p:spTgt>
                                        </p:tgtEl>
                                        <p:attrNameLst>
                                          <p:attrName>style.visibility</p:attrName>
                                        </p:attrNameLst>
                                      </p:cBhvr>
                                      <p:to>
                                        <p:strVal val="visible"/>
                                      </p:to>
                                    </p:set>
                                    <p:animEffect transition="in" filter="blinds(horizontal)">
                                      <p:cBhvr>
                                        <p:cTn id="17" dur="500"/>
                                        <p:tgtEl>
                                          <p:spTgt spid="12291">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12291">
                                            <p:txEl>
                                              <p:pRg st="3" end="3"/>
                                            </p:txEl>
                                          </p:spTgt>
                                        </p:tgtEl>
                                        <p:attrNameLst>
                                          <p:attrName>style.visibility</p:attrName>
                                        </p:attrNameLst>
                                      </p:cBhvr>
                                      <p:to>
                                        <p:strVal val="visible"/>
                                      </p:to>
                                    </p:set>
                                    <p:animEffect transition="in" filter="blinds(horizontal)">
                                      <p:cBhvr>
                                        <p:cTn id="22" dur="500"/>
                                        <p:tgtEl>
                                          <p:spTgt spid="1229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标题 1"/>
          <p:cNvSpPr>
            <a:spLocks noGrp="1"/>
          </p:cNvSpPr>
          <p:nvPr>
            <p:ph type="title"/>
          </p:nvPr>
        </p:nvSpPr>
        <p:spPr>
          <a:xfrm>
            <a:off x="609918" y="274702"/>
            <a:ext cx="10978515" cy="868563"/>
          </a:xfrm>
        </p:spPr>
        <p:txBody>
          <a:bodyPr/>
          <a:lstStyle/>
          <a:p>
            <a:r>
              <a:rPr lang="zh-CN" altLang="en-US" sz="4400" b="1" dirty="0" smtClean="0">
                <a:latin typeface="华文细黑" pitchFamily="2" charset="-122"/>
                <a:ea typeface="华文细黑" pitchFamily="2" charset="-122"/>
              </a:rPr>
              <a:t>二、管理会计发展新机遇</a:t>
            </a:r>
            <a:endParaRPr lang="zh-CN" altLang="en-US" sz="4400" b="1" dirty="0" smtClean="0">
              <a:latin typeface="华文新魏" pitchFamily="2" charset="-122"/>
              <a:ea typeface="华文新魏" pitchFamily="2" charset="-122"/>
            </a:endParaRPr>
          </a:p>
        </p:txBody>
      </p:sp>
      <p:sp>
        <p:nvSpPr>
          <p:cNvPr id="10243" name="内容占位符 2"/>
          <p:cNvSpPr>
            <a:spLocks noGrp="1"/>
          </p:cNvSpPr>
          <p:nvPr>
            <p:ph idx="1"/>
          </p:nvPr>
        </p:nvSpPr>
        <p:spPr>
          <a:xfrm>
            <a:off x="384135" y="1215216"/>
            <a:ext cx="11435953" cy="5143536"/>
          </a:xfrm>
        </p:spPr>
        <p:txBody>
          <a:bodyPr/>
          <a:lstStyle/>
          <a:p>
            <a:pPr>
              <a:lnSpc>
                <a:spcPct val="90000"/>
              </a:lnSpc>
              <a:buNone/>
            </a:pPr>
            <a:r>
              <a:rPr lang="zh-CN" altLang="en-US" sz="2900" dirty="0" smtClean="0">
                <a:latin typeface="华文细黑" pitchFamily="2" charset="-122"/>
                <a:ea typeface="华文细黑" pitchFamily="2" charset="-122"/>
              </a:rPr>
              <a:t>            </a:t>
            </a:r>
            <a:r>
              <a:rPr lang="zh-CN" altLang="en-US" sz="2800" dirty="0" smtClean="0">
                <a:latin typeface="华文细黑" pitchFamily="2" charset="-122"/>
                <a:ea typeface="华文细黑" pitchFamily="2" charset="-122"/>
              </a:rPr>
              <a:t> </a:t>
            </a:r>
            <a:r>
              <a:rPr lang="en-US" sz="2800" dirty="0" smtClean="0"/>
              <a:t>2017</a:t>
            </a:r>
            <a:r>
              <a:rPr lang="zh-CN" altLang="en-US" sz="2800" dirty="0" smtClean="0"/>
              <a:t>年将是我国推进数字经济持续发展的一年，这要求企业继续进行供给侧结构性改革，全面提高经济效益；要求企业实施科学的预决策，降低各种生产耗费和成本，提高资源利用效率。在我国企业中全面推进管理会计建设和发展，是我国企业提高管理水平和会计工作转型升级的必由之路。</a:t>
            </a:r>
            <a:endParaRPr lang="en-US" altLang="zh-CN" sz="2800" dirty="0" smtClean="0"/>
          </a:p>
          <a:p>
            <a:pPr>
              <a:buNone/>
            </a:pPr>
            <a:r>
              <a:rPr lang="zh-CN" altLang="en-US" sz="2800" dirty="0" smtClean="0"/>
              <a:t>               我国管理会计发展将围绕服务企业发展战略、提高企业核心竞争力等目标，形成一个与中国特色社会主义制度相适应的、总结提炼我国管理会计实践经验、运用代信息技术和科技手段的超越传统管理会计的独特的理论和实践体系。</a:t>
            </a:r>
            <a:endParaRPr lang="en-US" altLang="zh-CN" sz="2800" dirty="0" smtClean="0"/>
          </a:p>
          <a:p>
            <a:pPr>
              <a:buNone/>
            </a:pPr>
            <a:r>
              <a:rPr lang="en-US" altLang="zh-CN" sz="2800" dirty="0" smtClean="0"/>
              <a:t>              </a:t>
            </a:r>
            <a:r>
              <a:rPr lang="zh-CN" altLang="en-US" sz="2800" dirty="0" smtClean="0"/>
              <a:t>只要我们抓住机遇，积极探索管理会计本土化与国际化的融合之路，积极应对数字经济时代管理会计发展的新机遇，中国管理会计的未来发展必将光明灿烂。</a:t>
            </a:r>
          </a:p>
          <a:p>
            <a:pPr eaLnBrk="1" hangingPunct="1">
              <a:lnSpc>
                <a:spcPct val="90000"/>
              </a:lnSpc>
              <a:buFont typeface="Wingdings 2" pitchFamily="18" charset="2"/>
              <a:buNone/>
            </a:pPr>
            <a:endParaRPr lang="en-US" altLang="zh-CN" sz="2800" dirty="0" smtClean="0">
              <a:latin typeface="华文细黑" pitchFamily="2" charset="-122"/>
              <a:ea typeface="华文细黑" pitchFamily="2" charset="-122"/>
            </a:endParaRPr>
          </a:p>
        </p:txBody>
      </p:sp>
    </p:spTree>
  </p:cSld>
  <p:clrMapOvr>
    <a:masterClrMapping/>
  </p:clrMapOvr>
  <p:transition spd="slow" advTm="0">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0243">
                                            <p:txEl>
                                              <p:pRg st="0" end="0"/>
                                            </p:txEl>
                                          </p:spTgt>
                                        </p:tgtEl>
                                        <p:attrNameLst>
                                          <p:attrName>style.visibility</p:attrName>
                                        </p:attrNameLst>
                                      </p:cBhvr>
                                      <p:to>
                                        <p:strVal val="visible"/>
                                      </p:to>
                                    </p:set>
                                    <p:animEffect transition="in" filter="blinds(horizontal)">
                                      <p:cBhvr>
                                        <p:cTn id="7" dur="500"/>
                                        <p:tgtEl>
                                          <p:spTgt spid="1024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10243">
                                            <p:txEl>
                                              <p:pRg st="1" end="1"/>
                                            </p:txEl>
                                          </p:spTgt>
                                        </p:tgtEl>
                                        <p:attrNameLst>
                                          <p:attrName>style.visibility</p:attrName>
                                        </p:attrNameLst>
                                      </p:cBhvr>
                                      <p:to>
                                        <p:strVal val="visible"/>
                                      </p:to>
                                    </p:set>
                                    <p:animEffect transition="in" filter="blinds(horizontal)">
                                      <p:cBhvr>
                                        <p:cTn id="12" dur="500"/>
                                        <p:tgtEl>
                                          <p:spTgt spid="1024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10243">
                                            <p:txEl>
                                              <p:pRg st="2" end="2"/>
                                            </p:txEl>
                                          </p:spTgt>
                                        </p:tgtEl>
                                        <p:attrNameLst>
                                          <p:attrName>style.visibility</p:attrName>
                                        </p:attrNameLst>
                                      </p:cBhvr>
                                      <p:to>
                                        <p:strVal val="visible"/>
                                      </p:to>
                                    </p:set>
                                    <p:animEffect transition="in" filter="blinds(horizontal)">
                                      <p:cBhvr>
                                        <p:cTn id="17" dur="500"/>
                                        <p:tgtEl>
                                          <p:spTgt spid="1024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标题 1"/>
          <p:cNvSpPr>
            <a:spLocks noGrp="1"/>
          </p:cNvSpPr>
          <p:nvPr>
            <p:ph type="title"/>
          </p:nvPr>
        </p:nvSpPr>
        <p:spPr>
          <a:xfrm>
            <a:off x="609918" y="274702"/>
            <a:ext cx="10978515" cy="868563"/>
          </a:xfrm>
        </p:spPr>
        <p:txBody>
          <a:bodyPr/>
          <a:lstStyle/>
          <a:p>
            <a:r>
              <a:rPr lang="zh-CN" altLang="en-US" sz="3800" b="1" dirty="0" smtClean="0">
                <a:latin typeface="华文细黑" pitchFamily="2" charset="-122"/>
                <a:ea typeface="华文细黑" pitchFamily="2" charset="-122"/>
              </a:rPr>
              <a:t>二、管理会计发展新机遇</a:t>
            </a:r>
          </a:p>
        </p:txBody>
      </p:sp>
      <p:sp>
        <p:nvSpPr>
          <p:cNvPr id="12291" name="内容占位符 2"/>
          <p:cNvSpPr>
            <a:spLocks noGrp="1"/>
          </p:cNvSpPr>
          <p:nvPr>
            <p:ph idx="1"/>
          </p:nvPr>
        </p:nvSpPr>
        <p:spPr>
          <a:xfrm>
            <a:off x="609918" y="1143265"/>
            <a:ext cx="11207234" cy="5286925"/>
          </a:xfrm>
        </p:spPr>
        <p:txBody>
          <a:bodyPr/>
          <a:lstStyle/>
          <a:p>
            <a:pPr>
              <a:lnSpc>
                <a:spcPct val="150000"/>
              </a:lnSpc>
              <a:spcBef>
                <a:spcPts val="715"/>
              </a:spcBef>
              <a:buNone/>
            </a:pPr>
            <a:r>
              <a:rPr lang="zh-CN" altLang="en-US" sz="2800" b="1" dirty="0" smtClean="0">
                <a:solidFill>
                  <a:srgbClr val="000000"/>
                </a:solidFill>
                <a:latin typeface="华文细黑" pitchFamily="2" charset="-122"/>
                <a:ea typeface="华文细黑" pitchFamily="2" charset="-122"/>
              </a:rPr>
              <a:t>             </a:t>
            </a:r>
            <a:r>
              <a:rPr lang="en-US" altLang="zh-CN" sz="2800" b="1" dirty="0" smtClean="0">
                <a:solidFill>
                  <a:srgbClr val="000000"/>
                </a:solidFill>
                <a:latin typeface="华文细黑" pitchFamily="2" charset="-122"/>
                <a:ea typeface="华文细黑" pitchFamily="2" charset="-122"/>
              </a:rPr>
              <a:t>1</a:t>
            </a:r>
            <a:r>
              <a:rPr lang="zh-CN" altLang="en-US" sz="2800" b="1" dirty="0" smtClean="0">
                <a:solidFill>
                  <a:srgbClr val="000000"/>
                </a:solidFill>
                <a:latin typeface="华文细黑" pitchFamily="2" charset="-122"/>
                <a:ea typeface="华文细黑" pitchFamily="2" charset="-122"/>
              </a:rPr>
              <a:t>、我</a:t>
            </a:r>
            <a:r>
              <a:rPr lang="zh-CN" altLang="en-US" sz="2800" b="1" dirty="0" smtClean="0">
                <a:latin typeface="华文细黑" pitchFamily="2" charset="-122"/>
                <a:ea typeface="华文细黑" pitchFamily="2" charset="-122"/>
              </a:rPr>
              <a:t>国政府部门的大力推动是管理会计发展的新机遇</a:t>
            </a:r>
            <a:endParaRPr lang="en-US" altLang="zh-CN" sz="2800" b="1" dirty="0" smtClean="0">
              <a:solidFill>
                <a:srgbClr val="000000"/>
              </a:solidFill>
              <a:latin typeface="华文细黑" pitchFamily="2" charset="-122"/>
              <a:ea typeface="华文细黑" pitchFamily="2" charset="-122"/>
            </a:endParaRPr>
          </a:p>
          <a:p>
            <a:pPr>
              <a:lnSpc>
                <a:spcPts val="2800"/>
              </a:lnSpc>
              <a:spcBef>
                <a:spcPts val="715"/>
              </a:spcBef>
              <a:buNone/>
            </a:pPr>
            <a:r>
              <a:rPr lang="zh-CN" altLang="en-US" sz="2400" dirty="0" smtClean="0">
                <a:solidFill>
                  <a:srgbClr val="000000"/>
                </a:solidFill>
                <a:latin typeface="华文细黑" pitchFamily="2" charset="-122"/>
                <a:ea typeface="华文细黑" pitchFamily="2" charset="-122"/>
              </a:rPr>
              <a:t>              </a:t>
            </a:r>
            <a:r>
              <a:rPr lang="zh-CN" altLang="en-US" sz="2400" dirty="0" smtClean="0">
                <a:latin typeface="华文细黑" pitchFamily="2" charset="-122"/>
                <a:ea typeface="华文细黑" pitchFamily="2" charset="-122"/>
              </a:rPr>
              <a:t>与西方国家企业自发推进企业管理会计建设不同，我国全面推进管理会计建设，是在政府财政部门推动下，为了促进企业实现管理升级、增强竞争力而组织开展的</a:t>
            </a:r>
            <a:r>
              <a:rPr lang="zh-CN" altLang="en-US" sz="2400" dirty="0" smtClean="0">
                <a:latin typeface="华文细黑" pitchFamily="2" charset="-122"/>
                <a:ea typeface="华文细黑" pitchFamily="2" charset="-122"/>
              </a:rPr>
              <a:t>。</a:t>
            </a:r>
            <a:endParaRPr lang="en-US" altLang="zh-CN" sz="2400" dirty="0" smtClean="0">
              <a:latin typeface="华文细黑" pitchFamily="2" charset="-122"/>
              <a:ea typeface="华文细黑" pitchFamily="2" charset="-122"/>
            </a:endParaRPr>
          </a:p>
          <a:p>
            <a:pPr>
              <a:lnSpc>
                <a:spcPts val="2800"/>
              </a:lnSpc>
              <a:spcBef>
                <a:spcPts val="715"/>
              </a:spcBef>
              <a:buNone/>
            </a:pPr>
            <a:r>
              <a:rPr lang="en-US" sz="2400" dirty="0" smtClean="0">
                <a:solidFill>
                  <a:srgbClr val="000000"/>
                </a:solidFill>
                <a:latin typeface="华文细黑" pitchFamily="2" charset="-122"/>
                <a:ea typeface="华文细黑" pitchFamily="2" charset="-122"/>
              </a:rPr>
              <a:t> </a:t>
            </a:r>
            <a:r>
              <a:rPr lang="en-US" sz="2400" dirty="0" smtClean="0">
                <a:solidFill>
                  <a:srgbClr val="000000"/>
                </a:solidFill>
                <a:latin typeface="华文细黑" pitchFamily="2" charset="-122"/>
                <a:ea typeface="华文细黑" pitchFamily="2" charset="-122"/>
              </a:rPr>
              <a:t>             </a:t>
            </a:r>
            <a:r>
              <a:rPr lang="zh-CN" altLang="en-US" sz="2400" dirty="0" smtClean="0">
                <a:solidFill>
                  <a:srgbClr val="000000"/>
                </a:solidFill>
                <a:latin typeface="华文细黑" pitchFamily="2" charset="-122"/>
                <a:ea typeface="华文细黑" pitchFamily="2" charset="-122"/>
              </a:rPr>
              <a:t>财政部</a:t>
            </a:r>
            <a:r>
              <a:rPr lang="zh-CN" altLang="en-US" sz="2400" dirty="0" smtClean="0">
                <a:solidFill>
                  <a:srgbClr val="000000"/>
                </a:solidFill>
                <a:latin typeface="华文细黑" pitchFamily="2" charset="-122"/>
                <a:ea typeface="华文细黑" pitchFamily="2" charset="-122"/>
              </a:rPr>
              <a:t>要求：争取在</a:t>
            </a:r>
            <a:r>
              <a:rPr lang="en-US" altLang="zh-CN" sz="2400" dirty="0" smtClean="0">
                <a:solidFill>
                  <a:srgbClr val="000000"/>
                </a:solidFill>
                <a:latin typeface="华文细黑" pitchFamily="2" charset="-122"/>
                <a:ea typeface="华文细黑" pitchFamily="2" charset="-122"/>
              </a:rPr>
              <a:t>3-5</a:t>
            </a:r>
            <a:r>
              <a:rPr lang="zh-CN" altLang="en-US" sz="2400" dirty="0" smtClean="0">
                <a:solidFill>
                  <a:srgbClr val="000000"/>
                </a:solidFill>
                <a:latin typeface="华文细黑" pitchFamily="2" charset="-122"/>
                <a:ea typeface="华文细黑" pitchFamily="2" charset="-122"/>
              </a:rPr>
              <a:t>年之内，建立起与我国社会主义市场经济体制相适应的管理会计体系，在全国培养出一批管理会计师，加快推动管理会计人才能力框架、资格认证制度和评价体系等方面的建设</a:t>
            </a:r>
            <a:r>
              <a:rPr lang="zh-CN" altLang="en-US" sz="2400" dirty="0" smtClean="0">
                <a:solidFill>
                  <a:srgbClr val="000000"/>
                </a:solidFill>
                <a:latin typeface="华文细黑" pitchFamily="2" charset="-122"/>
                <a:ea typeface="华文细黑" pitchFamily="2" charset="-122"/>
              </a:rPr>
              <a:t>。</a:t>
            </a:r>
            <a:r>
              <a:rPr lang="zh-CN" altLang="en-US" sz="2400" dirty="0" smtClean="0">
                <a:solidFill>
                  <a:srgbClr val="000000"/>
                </a:solidFill>
                <a:latin typeface="华文细黑" pitchFamily="2" charset="-122"/>
                <a:ea typeface="华文细黑" pitchFamily="2" charset="-122"/>
              </a:rPr>
              <a:t>通过</a:t>
            </a:r>
            <a:r>
              <a:rPr lang="en-US" altLang="zh-CN" sz="2400" dirty="0" smtClean="0">
                <a:solidFill>
                  <a:srgbClr val="000000"/>
                </a:solidFill>
                <a:latin typeface="华文细黑" pitchFamily="2" charset="-122"/>
                <a:ea typeface="华文细黑" pitchFamily="2" charset="-122"/>
              </a:rPr>
              <a:t>5-10</a:t>
            </a:r>
            <a:r>
              <a:rPr lang="zh-CN" altLang="en-US" sz="2400" dirty="0" smtClean="0">
                <a:solidFill>
                  <a:srgbClr val="000000"/>
                </a:solidFill>
                <a:latin typeface="华文细黑" pitchFamily="2" charset="-122"/>
                <a:ea typeface="华文细黑" pitchFamily="2" charset="-122"/>
              </a:rPr>
              <a:t>年的努力，基本形成中国特色管理会计理论体系，基本建成管理会计指引</a:t>
            </a:r>
            <a:r>
              <a:rPr lang="zh-CN" altLang="en-US" sz="2400" dirty="0" smtClean="0">
                <a:solidFill>
                  <a:srgbClr val="000000"/>
                </a:solidFill>
                <a:latin typeface="华文细黑" pitchFamily="2" charset="-122"/>
                <a:ea typeface="华文细黑" pitchFamily="2" charset="-122"/>
              </a:rPr>
              <a:t>体系。</a:t>
            </a:r>
            <a:r>
              <a:rPr lang="en-US" altLang="zh-CN" sz="2400" dirty="0" smtClean="0">
                <a:solidFill>
                  <a:srgbClr val="000000"/>
                </a:solidFill>
                <a:latin typeface="华文细黑" pitchFamily="2" charset="-122"/>
                <a:ea typeface="华文细黑" pitchFamily="2" charset="-122"/>
              </a:rPr>
              <a:t>             </a:t>
            </a:r>
          </a:p>
          <a:p>
            <a:pPr>
              <a:lnSpc>
                <a:spcPts val="2800"/>
              </a:lnSpc>
              <a:spcBef>
                <a:spcPts val="715"/>
              </a:spcBef>
              <a:buNone/>
            </a:pPr>
            <a:r>
              <a:rPr lang="en-US" altLang="zh-CN" sz="2400" dirty="0" smtClean="0">
                <a:solidFill>
                  <a:srgbClr val="000000"/>
                </a:solidFill>
                <a:latin typeface="华文细黑" pitchFamily="2" charset="-122"/>
                <a:ea typeface="华文细黑" pitchFamily="2" charset="-122"/>
              </a:rPr>
              <a:t> </a:t>
            </a:r>
            <a:r>
              <a:rPr lang="en-US" altLang="zh-CN" sz="2400" dirty="0" smtClean="0">
                <a:solidFill>
                  <a:srgbClr val="000000"/>
                </a:solidFill>
                <a:latin typeface="华文细黑" pitchFamily="2" charset="-122"/>
                <a:ea typeface="华文细黑" pitchFamily="2" charset="-122"/>
              </a:rPr>
              <a:t>              2014</a:t>
            </a:r>
            <a:r>
              <a:rPr lang="zh-CN" altLang="en-US" sz="2400" dirty="0" smtClean="0">
                <a:solidFill>
                  <a:srgbClr val="000000"/>
                </a:solidFill>
                <a:latin typeface="华文细黑" pitchFamily="2" charset="-122"/>
                <a:ea typeface="华文细黑" pitchFamily="2" charset="-122"/>
              </a:rPr>
              <a:t>年</a:t>
            </a:r>
            <a:r>
              <a:rPr lang="en-US" altLang="zh-CN" sz="2400" dirty="0" smtClean="0">
                <a:solidFill>
                  <a:srgbClr val="000000"/>
                </a:solidFill>
                <a:latin typeface="华文细黑" pitchFamily="2" charset="-122"/>
                <a:ea typeface="华文细黑" pitchFamily="2" charset="-122"/>
              </a:rPr>
              <a:t>10</a:t>
            </a:r>
            <a:r>
              <a:rPr lang="zh-CN" altLang="en-US" sz="2400" dirty="0" smtClean="0">
                <a:solidFill>
                  <a:srgbClr val="000000"/>
                </a:solidFill>
                <a:latin typeface="华文细黑" pitchFamily="2" charset="-122"/>
                <a:ea typeface="华文细黑" pitchFamily="2" charset="-122"/>
              </a:rPr>
              <a:t>月</a:t>
            </a:r>
            <a:r>
              <a:rPr lang="en-US" altLang="zh-CN" sz="2400" dirty="0" smtClean="0">
                <a:solidFill>
                  <a:srgbClr val="000000"/>
                </a:solidFill>
                <a:latin typeface="华文细黑" pitchFamily="2" charset="-122"/>
                <a:ea typeface="华文细黑" pitchFamily="2" charset="-122"/>
              </a:rPr>
              <a:t>27</a:t>
            </a:r>
            <a:r>
              <a:rPr lang="zh-CN" altLang="en-US" sz="2400" dirty="0" smtClean="0">
                <a:solidFill>
                  <a:srgbClr val="000000"/>
                </a:solidFill>
                <a:latin typeface="华文细黑" pitchFamily="2" charset="-122"/>
                <a:ea typeface="华文细黑" pitchFamily="2" charset="-122"/>
              </a:rPr>
              <a:t>日，</a:t>
            </a:r>
            <a:r>
              <a:rPr lang="en-US" altLang="zh-CN" sz="2400" dirty="0" smtClean="0">
                <a:solidFill>
                  <a:srgbClr val="000000"/>
                </a:solidFill>
                <a:latin typeface="华文细黑" pitchFamily="2" charset="-122"/>
                <a:ea typeface="华文细黑" pitchFamily="2" charset="-122"/>
              </a:rPr>
              <a:t>《</a:t>
            </a:r>
            <a:r>
              <a:rPr lang="zh-CN" altLang="en-US" sz="2400" dirty="0" smtClean="0">
                <a:solidFill>
                  <a:srgbClr val="000000"/>
                </a:solidFill>
                <a:latin typeface="华文细黑" pitchFamily="2" charset="-122"/>
                <a:ea typeface="华文细黑" pitchFamily="2" charset="-122"/>
              </a:rPr>
              <a:t>财政部关于全面推进管理会计体系建设的指导意见</a:t>
            </a:r>
            <a:r>
              <a:rPr lang="en-US" altLang="zh-CN" sz="2400" dirty="0" smtClean="0">
                <a:solidFill>
                  <a:srgbClr val="000000"/>
                </a:solidFill>
                <a:latin typeface="华文细黑" pitchFamily="2" charset="-122"/>
                <a:ea typeface="华文细黑" pitchFamily="2" charset="-122"/>
              </a:rPr>
              <a:t>》</a:t>
            </a:r>
            <a:r>
              <a:rPr lang="zh-CN" altLang="en-US" sz="2400" dirty="0" smtClean="0">
                <a:solidFill>
                  <a:srgbClr val="000000"/>
                </a:solidFill>
                <a:latin typeface="华文细黑" pitchFamily="2" charset="-122"/>
                <a:ea typeface="华文细黑" pitchFamily="2" charset="-122"/>
              </a:rPr>
              <a:t>正式发布</a:t>
            </a:r>
            <a:r>
              <a:rPr lang="zh-CN" altLang="en-US" sz="2400" dirty="0" smtClean="0">
                <a:solidFill>
                  <a:srgbClr val="000000"/>
                </a:solidFill>
                <a:latin typeface="华文细黑" pitchFamily="2" charset="-122"/>
                <a:ea typeface="华文细黑" pitchFamily="2" charset="-122"/>
              </a:rPr>
              <a:t>。</a:t>
            </a:r>
            <a:endParaRPr lang="en-US" altLang="zh-CN" sz="2400" dirty="0" smtClean="0">
              <a:solidFill>
                <a:srgbClr val="000000"/>
              </a:solidFill>
              <a:latin typeface="华文细黑" pitchFamily="2" charset="-122"/>
              <a:ea typeface="华文细黑" pitchFamily="2" charset="-122"/>
            </a:endParaRPr>
          </a:p>
          <a:p>
            <a:pPr>
              <a:lnSpc>
                <a:spcPts val="2800"/>
              </a:lnSpc>
              <a:spcBef>
                <a:spcPts val="715"/>
              </a:spcBef>
              <a:buNone/>
            </a:pPr>
            <a:r>
              <a:rPr lang="en-US" sz="2400" dirty="0" smtClean="0">
                <a:solidFill>
                  <a:srgbClr val="000000"/>
                </a:solidFill>
                <a:latin typeface="华文细黑" pitchFamily="2" charset="-122"/>
                <a:ea typeface="华文细黑" pitchFamily="2" charset="-122"/>
              </a:rPr>
              <a:t> </a:t>
            </a:r>
            <a:r>
              <a:rPr lang="en-US" sz="2400" dirty="0" smtClean="0">
                <a:solidFill>
                  <a:srgbClr val="000000"/>
                </a:solidFill>
                <a:latin typeface="华文细黑" pitchFamily="2" charset="-122"/>
                <a:ea typeface="华文细黑" pitchFamily="2" charset="-122"/>
              </a:rPr>
              <a:t>              </a:t>
            </a:r>
            <a:r>
              <a:rPr lang="en-US" altLang="zh-CN" sz="2400" dirty="0" smtClean="0">
                <a:solidFill>
                  <a:srgbClr val="000000"/>
                </a:solidFill>
                <a:latin typeface="华文细黑" pitchFamily="2" charset="-122"/>
                <a:ea typeface="华文细黑" pitchFamily="2" charset="-122"/>
              </a:rPr>
              <a:t>2016</a:t>
            </a:r>
            <a:r>
              <a:rPr lang="zh-CN" altLang="en-US" sz="2400" dirty="0" smtClean="0">
                <a:solidFill>
                  <a:srgbClr val="000000"/>
                </a:solidFill>
                <a:latin typeface="华文细黑" pitchFamily="2" charset="-122"/>
                <a:ea typeface="华文细黑" pitchFamily="2" charset="-122"/>
              </a:rPr>
              <a:t>年</a:t>
            </a:r>
            <a:r>
              <a:rPr lang="en-US" altLang="zh-CN" sz="2400" dirty="0" smtClean="0">
                <a:solidFill>
                  <a:srgbClr val="000000"/>
                </a:solidFill>
                <a:latin typeface="华文细黑" pitchFamily="2" charset="-122"/>
                <a:ea typeface="华文细黑" pitchFamily="2" charset="-122"/>
              </a:rPr>
              <a:t>6</a:t>
            </a:r>
            <a:r>
              <a:rPr lang="zh-CN" altLang="en-US" sz="2400" dirty="0" smtClean="0">
                <a:solidFill>
                  <a:srgbClr val="000000"/>
                </a:solidFill>
                <a:latin typeface="华文细黑" pitchFamily="2" charset="-122"/>
                <a:ea typeface="华文细黑" pitchFamily="2" charset="-122"/>
              </a:rPr>
              <a:t>月</a:t>
            </a:r>
            <a:r>
              <a:rPr lang="en-US" altLang="zh-CN" sz="2400" dirty="0" smtClean="0">
                <a:solidFill>
                  <a:srgbClr val="000000"/>
                </a:solidFill>
                <a:latin typeface="华文细黑" pitchFamily="2" charset="-122"/>
                <a:ea typeface="华文细黑" pitchFamily="2" charset="-122"/>
              </a:rPr>
              <a:t>22</a:t>
            </a:r>
            <a:r>
              <a:rPr lang="zh-CN" altLang="en-US" sz="2400" dirty="0" smtClean="0">
                <a:solidFill>
                  <a:srgbClr val="000000"/>
                </a:solidFill>
                <a:latin typeface="华文细黑" pitchFamily="2" charset="-122"/>
                <a:ea typeface="华文细黑" pitchFamily="2" charset="-122"/>
              </a:rPr>
              <a:t>日，财政部印发了</a:t>
            </a:r>
            <a:r>
              <a:rPr lang="en-US" altLang="zh-CN" sz="2400" dirty="0" smtClean="0">
                <a:solidFill>
                  <a:srgbClr val="000000"/>
                </a:solidFill>
                <a:latin typeface="华文细黑" pitchFamily="2" charset="-122"/>
                <a:ea typeface="华文细黑" pitchFamily="2" charset="-122"/>
              </a:rPr>
              <a:t>《</a:t>
            </a:r>
            <a:r>
              <a:rPr lang="zh-CN" altLang="en-US" sz="2400" dirty="0" smtClean="0">
                <a:solidFill>
                  <a:srgbClr val="000000"/>
                </a:solidFill>
                <a:latin typeface="华文细黑" pitchFamily="2" charset="-122"/>
                <a:ea typeface="华文细黑" pitchFamily="2" charset="-122"/>
              </a:rPr>
              <a:t>管理会计基本指引</a:t>
            </a:r>
            <a:r>
              <a:rPr lang="en-US" altLang="zh-CN" sz="2400" dirty="0" smtClean="0">
                <a:solidFill>
                  <a:srgbClr val="000000"/>
                </a:solidFill>
                <a:latin typeface="华文细黑" pitchFamily="2" charset="-122"/>
                <a:ea typeface="华文细黑" pitchFamily="2" charset="-122"/>
              </a:rPr>
              <a:t>》</a:t>
            </a:r>
            <a:r>
              <a:rPr lang="zh-CN" altLang="en-US" sz="2400" dirty="0" smtClean="0">
                <a:solidFill>
                  <a:srgbClr val="000000"/>
                </a:solidFill>
                <a:latin typeface="华文细黑" pitchFamily="2" charset="-122"/>
                <a:ea typeface="华文细黑" pitchFamily="2" charset="-122"/>
              </a:rPr>
              <a:t>。</a:t>
            </a:r>
            <a:endParaRPr lang="en-US" altLang="zh-CN" sz="2400" dirty="0" smtClean="0">
              <a:solidFill>
                <a:srgbClr val="000000"/>
              </a:solidFill>
              <a:latin typeface="华文细黑" pitchFamily="2" charset="-122"/>
              <a:ea typeface="华文细黑" pitchFamily="2" charset="-122"/>
            </a:endParaRPr>
          </a:p>
          <a:p>
            <a:pPr>
              <a:lnSpc>
                <a:spcPct val="150000"/>
              </a:lnSpc>
              <a:spcBef>
                <a:spcPts val="715"/>
              </a:spcBef>
              <a:buNone/>
            </a:pPr>
            <a:endParaRPr lang="en-US" altLang="zh-CN" sz="2900" dirty="0" smtClean="0">
              <a:latin typeface="华文细黑" pitchFamily="2" charset="-122"/>
              <a:ea typeface="华文细黑" pitchFamily="2" charset="-122"/>
            </a:endParaRPr>
          </a:p>
        </p:txBody>
      </p:sp>
    </p:spTree>
  </p:cSld>
  <p:clrMapOvr>
    <a:masterClrMapping/>
  </p:clrMapOvr>
  <p:transition spd="slow" advTm="0">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2291">
                                            <p:txEl>
                                              <p:pRg st="0" end="0"/>
                                            </p:txEl>
                                          </p:spTgt>
                                        </p:tgtEl>
                                        <p:attrNameLst>
                                          <p:attrName>style.visibility</p:attrName>
                                        </p:attrNameLst>
                                      </p:cBhvr>
                                      <p:to>
                                        <p:strVal val="visible"/>
                                      </p:to>
                                    </p:set>
                                    <p:animEffect transition="in" filter="blinds(horizontal)">
                                      <p:cBhvr>
                                        <p:cTn id="7" dur="500"/>
                                        <p:tgtEl>
                                          <p:spTgt spid="1229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12291">
                                            <p:txEl>
                                              <p:pRg st="1" end="1"/>
                                            </p:txEl>
                                          </p:spTgt>
                                        </p:tgtEl>
                                        <p:attrNameLst>
                                          <p:attrName>style.visibility</p:attrName>
                                        </p:attrNameLst>
                                      </p:cBhvr>
                                      <p:to>
                                        <p:strVal val="visible"/>
                                      </p:to>
                                    </p:set>
                                    <p:animEffect transition="in" filter="blinds(horizontal)">
                                      <p:cBhvr>
                                        <p:cTn id="12" dur="500"/>
                                        <p:tgtEl>
                                          <p:spTgt spid="1229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12291">
                                            <p:txEl>
                                              <p:pRg st="2" end="2"/>
                                            </p:txEl>
                                          </p:spTgt>
                                        </p:tgtEl>
                                        <p:attrNameLst>
                                          <p:attrName>style.visibility</p:attrName>
                                        </p:attrNameLst>
                                      </p:cBhvr>
                                      <p:to>
                                        <p:strVal val="visible"/>
                                      </p:to>
                                    </p:set>
                                    <p:animEffect transition="in" filter="blinds(horizontal)">
                                      <p:cBhvr>
                                        <p:cTn id="17" dur="500"/>
                                        <p:tgtEl>
                                          <p:spTgt spid="12291">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12291">
                                            <p:txEl>
                                              <p:pRg st="3" end="3"/>
                                            </p:txEl>
                                          </p:spTgt>
                                        </p:tgtEl>
                                        <p:attrNameLst>
                                          <p:attrName>style.visibility</p:attrName>
                                        </p:attrNameLst>
                                      </p:cBhvr>
                                      <p:to>
                                        <p:strVal val="visible"/>
                                      </p:to>
                                    </p:set>
                                    <p:animEffect transition="in" filter="blinds(horizontal)">
                                      <p:cBhvr>
                                        <p:cTn id="22" dur="500"/>
                                        <p:tgtEl>
                                          <p:spTgt spid="12291">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12291">
                                            <p:txEl>
                                              <p:pRg st="4" end="4"/>
                                            </p:txEl>
                                          </p:spTgt>
                                        </p:tgtEl>
                                        <p:attrNameLst>
                                          <p:attrName>style.visibility</p:attrName>
                                        </p:attrNameLst>
                                      </p:cBhvr>
                                      <p:to>
                                        <p:strVal val="visible"/>
                                      </p:to>
                                    </p:set>
                                    <p:animEffect transition="in" filter="blinds(horizontal)">
                                      <p:cBhvr>
                                        <p:cTn id="27" dur="500"/>
                                        <p:tgtEl>
                                          <p:spTgt spid="1229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标题 1"/>
          <p:cNvSpPr>
            <a:spLocks noGrp="1"/>
          </p:cNvSpPr>
          <p:nvPr>
            <p:ph type="title"/>
          </p:nvPr>
        </p:nvSpPr>
        <p:spPr>
          <a:xfrm>
            <a:off x="609918" y="274702"/>
            <a:ext cx="10978515" cy="868563"/>
          </a:xfrm>
        </p:spPr>
        <p:txBody>
          <a:bodyPr/>
          <a:lstStyle/>
          <a:p>
            <a:r>
              <a:rPr lang="zh-CN" altLang="en-US" sz="3800" b="1" dirty="0" smtClean="0">
                <a:latin typeface="华文细黑" pitchFamily="2" charset="-122"/>
                <a:ea typeface="华文细黑" pitchFamily="2" charset="-122"/>
              </a:rPr>
              <a:t>二、管理会计发展新机遇</a:t>
            </a:r>
          </a:p>
        </p:txBody>
      </p:sp>
      <p:sp>
        <p:nvSpPr>
          <p:cNvPr id="12291" name="内容占位符 2"/>
          <p:cNvSpPr>
            <a:spLocks noGrp="1"/>
          </p:cNvSpPr>
          <p:nvPr>
            <p:ph idx="1"/>
          </p:nvPr>
        </p:nvSpPr>
        <p:spPr>
          <a:xfrm>
            <a:off x="609918" y="1143265"/>
            <a:ext cx="10989983" cy="5286925"/>
          </a:xfrm>
        </p:spPr>
        <p:txBody>
          <a:bodyPr/>
          <a:lstStyle/>
          <a:p>
            <a:pPr>
              <a:lnSpc>
                <a:spcPct val="150000"/>
              </a:lnSpc>
              <a:spcBef>
                <a:spcPts val="715"/>
              </a:spcBef>
              <a:buNone/>
            </a:pPr>
            <a:r>
              <a:rPr lang="zh-CN" altLang="en-US" sz="2800" b="1" dirty="0" smtClean="0">
                <a:solidFill>
                  <a:srgbClr val="000000"/>
                </a:solidFill>
                <a:latin typeface="华文细黑" pitchFamily="2" charset="-122"/>
                <a:ea typeface="华文细黑" pitchFamily="2" charset="-122"/>
              </a:rPr>
              <a:t>          </a:t>
            </a:r>
            <a:r>
              <a:rPr lang="en-US" altLang="zh-CN" sz="2800" b="1" dirty="0" smtClean="0">
                <a:solidFill>
                  <a:srgbClr val="000000"/>
                </a:solidFill>
                <a:latin typeface="华文细黑" pitchFamily="2" charset="-122"/>
                <a:ea typeface="华文细黑" pitchFamily="2" charset="-122"/>
              </a:rPr>
              <a:t>2</a:t>
            </a:r>
            <a:r>
              <a:rPr lang="zh-CN" altLang="en-US" sz="2800" b="1" dirty="0" smtClean="0">
                <a:solidFill>
                  <a:srgbClr val="000000"/>
                </a:solidFill>
                <a:latin typeface="华文细黑" pitchFamily="2" charset="-122"/>
                <a:ea typeface="华文细黑" pitchFamily="2" charset="-122"/>
              </a:rPr>
              <a:t>、</a:t>
            </a:r>
            <a:r>
              <a:rPr lang="zh-CN" altLang="en-US" sz="2800" b="1" cap="all" dirty="0" smtClean="0">
                <a:solidFill>
                  <a:srgbClr val="000000"/>
                </a:solidFill>
                <a:latin typeface="华文细黑" pitchFamily="2" charset="-122"/>
                <a:ea typeface="华文细黑" pitchFamily="2" charset="-122"/>
              </a:rPr>
              <a:t>我</a:t>
            </a:r>
            <a:r>
              <a:rPr lang="zh-CN" altLang="en-US" sz="2800" b="1" cap="all" dirty="0" smtClean="0">
                <a:latin typeface="华文细黑" pitchFamily="2" charset="-122"/>
                <a:ea typeface="华文细黑" pitchFamily="2" charset="-122"/>
              </a:rPr>
              <a:t>国</a:t>
            </a:r>
            <a:r>
              <a:rPr lang="zh-CN" altLang="en-US" sz="2800" b="1" dirty="0" smtClean="0">
                <a:latin typeface="华文细黑" pitchFamily="2" charset="-122"/>
                <a:ea typeface="华文细黑" pitchFamily="2" charset="-122"/>
              </a:rPr>
              <a:t>国有企业的普遍应用是</a:t>
            </a:r>
            <a:r>
              <a:rPr lang="zh-CN" altLang="en-US" sz="2800" b="1" cap="all" dirty="0" smtClean="0">
                <a:latin typeface="华文细黑" pitchFamily="2" charset="-122"/>
                <a:ea typeface="华文细黑" pitchFamily="2" charset="-122"/>
              </a:rPr>
              <a:t>管理会计发展的新机遇</a:t>
            </a:r>
            <a:endParaRPr lang="en-US" altLang="zh-CN" sz="2800" b="1" dirty="0" smtClean="0">
              <a:solidFill>
                <a:srgbClr val="000000"/>
              </a:solidFill>
              <a:latin typeface="华文细黑" pitchFamily="2" charset="-122"/>
              <a:ea typeface="华文细黑" pitchFamily="2" charset="-122"/>
            </a:endParaRPr>
          </a:p>
          <a:p>
            <a:pPr marL="226866" indent="-226866">
              <a:lnSpc>
                <a:spcPts val="2600"/>
              </a:lnSpc>
              <a:spcAft>
                <a:spcPct val="20000"/>
              </a:spcAft>
              <a:buClr>
                <a:srgbClr val="292929"/>
              </a:buClr>
              <a:buNone/>
            </a:pPr>
            <a:r>
              <a:rPr lang="zh-CN" altLang="en-US" sz="2400" dirty="0" smtClean="0">
                <a:latin typeface="华文细黑" pitchFamily="2" charset="-122"/>
                <a:ea typeface="华文细黑" pitchFamily="2" charset="-122"/>
              </a:rPr>
              <a:t>           发展管理会计的首要任务是用管理会计去解决我国企业的实际问题，因而推动企业管理会计发展的思路和方法应有中国特色。</a:t>
            </a:r>
            <a:endParaRPr lang="en-US" altLang="zh-CN" sz="2400" dirty="0" smtClean="0">
              <a:latin typeface="华文细黑" pitchFamily="2" charset="-122"/>
              <a:ea typeface="华文细黑" pitchFamily="2" charset="-122"/>
            </a:endParaRPr>
          </a:p>
          <a:p>
            <a:pPr marL="226866" indent="-226866">
              <a:lnSpc>
                <a:spcPts val="2600"/>
              </a:lnSpc>
              <a:spcAft>
                <a:spcPct val="20000"/>
              </a:spcAft>
              <a:buClr>
                <a:srgbClr val="292929"/>
              </a:buClr>
              <a:buNone/>
            </a:pPr>
            <a:r>
              <a:rPr lang="en-US" altLang="zh-CN" sz="2400" dirty="0" smtClean="0">
                <a:latin typeface="华文细黑" pitchFamily="2" charset="-122"/>
                <a:ea typeface="华文细黑" pitchFamily="2" charset="-122"/>
              </a:rPr>
              <a:t>           </a:t>
            </a:r>
            <a:r>
              <a:rPr lang="zh-CN" altLang="en-US" sz="2400" dirty="0" smtClean="0">
                <a:latin typeface="华文细黑" pitchFamily="2" charset="-122"/>
                <a:ea typeface="华文细黑" pitchFamily="2" charset="-122"/>
              </a:rPr>
              <a:t>我国的国有企业普遍是大中型企业，信息化基础、管理水平和人员素质较高，应充分发挥国有企业在推进管理会计发展中的主力军作用。当前，我国大中型国有企业中，绝大部分企业都已经不同程度上实施了管理会计，通过管理会计合理配置和统一调配资金和资源，提高了资源利用效率和管理水平，并都取得了良好的效果。</a:t>
            </a:r>
            <a:endParaRPr lang="en-US" altLang="zh-CN" sz="2400" dirty="0" smtClean="0">
              <a:latin typeface="华文细黑" pitchFamily="2" charset="-122"/>
              <a:ea typeface="华文细黑" pitchFamily="2" charset="-122"/>
            </a:endParaRPr>
          </a:p>
          <a:p>
            <a:pPr marL="226866" indent="-226866">
              <a:lnSpc>
                <a:spcPts val="2600"/>
              </a:lnSpc>
              <a:spcAft>
                <a:spcPct val="20000"/>
              </a:spcAft>
              <a:buClr>
                <a:srgbClr val="292929"/>
              </a:buClr>
              <a:buNone/>
            </a:pPr>
            <a:r>
              <a:rPr lang="en-US" altLang="zh-CN" sz="2400" dirty="0" smtClean="0">
                <a:latin typeface="华文细黑" pitchFamily="2" charset="-122"/>
                <a:ea typeface="华文细黑" pitchFamily="2" charset="-122"/>
              </a:rPr>
              <a:t>            </a:t>
            </a:r>
            <a:r>
              <a:rPr lang="zh-CN" altLang="en-US" sz="2400" dirty="0" smtClean="0">
                <a:latin typeface="华文细黑" pitchFamily="2" charset="-122"/>
                <a:ea typeface="华文细黑" pitchFamily="2" charset="-122"/>
              </a:rPr>
              <a:t>我国国有企业管理会计发展，应在现有信息化基础上推进，可以少走弯路，实现跨越式发展，大大加快管理会计发展的进程，并带动中小企业管理会计的发展。</a:t>
            </a:r>
          </a:p>
          <a:p>
            <a:pPr marL="226866" indent="-226866">
              <a:lnSpc>
                <a:spcPts val="2600"/>
              </a:lnSpc>
              <a:spcAft>
                <a:spcPct val="20000"/>
              </a:spcAft>
              <a:buClr>
                <a:srgbClr val="292929"/>
              </a:buClr>
              <a:buNone/>
            </a:pPr>
            <a:endParaRPr lang="en-GB" sz="2400" dirty="0">
              <a:latin typeface="华文细黑" pitchFamily="2" charset="-122"/>
              <a:ea typeface="华文细黑" pitchFamily="2" charset="-122"/>
            </a:endParaRPr>
          </a:p>
        </p:txBody>
      </p:sp>
    </p:spTree>
  </p:cSld>
  <p:clrMapOvr>
    <a:masterClrMapping/>
  </p:clrMapOvr>
  <p:transition spd="slow" advTm="0">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2291">
                                            <p:txEl>
                                              <p:pRg st="0" end="0"/>
                                            </p:txEl>
                                          </p:spTgt>
                                        </p:tgtEl>
                                        <p:attrNameLst>
                                          <p:attrName>style.visibility</p:attrName>
                                        </p:attrNameLst>
                                      </p:cBhvr>
                                      <p:to>
                                        <p:strVal val="visible"/>
                                      </p:to>
                                    </p:set>
                                    <p:animEffect transition="in" filter="blinds(horizontal)">
                                      <p:cBhvr>
                                        <p:cTn id="7" dur="500"/>
                                        <p:tgtEl>
                                          <p:spTgt spid="1229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12291">
                                            <p:txEl>
                                              <p:pRg st="1" end="1"/>
                                            </p:txEl>
                                          </p:spTgt>
                                        </p:tgtEl>
                                        <p:attrNameLst>
                                          <p:attrName>style.visibility</p:attrName>
                                        </p:attrNameLst>
                                      </p:cBhvr>
                                      <p:to>
                                        <p:strVal val="visible"/>
                                      </p:to>
                                    </p:set>
                                    <p:animEffect transition="in" filter="blinds(horizontal)">
                                      <p:cBhvr>
                                        <p:cTn id="12" dur="500"/>
                                        <p:tgtEl>
                                          <p:spTgt spid="1229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12291">
                                            <p:txEl>
                                              <p:pRg st="2" end="2"/>
                                            </p:txEl>
                                          </p:spTgt>
                                        </p:tgtEl>
                                        <p:attrNameLst>
                                          <p:attrName>style.visibility</p:attrName>
                                        </p:attrNameLst>
                                      </p:cBhvr>
                                      <p:to>
                                        <p:strVal val="visible"/>
                                      </p:to>
                                    </p:set>
                                    <p:animEffect transition="in" filter="blinds(horizontal)">
                                      <p:cBhvr>
                                        <p:cTn id="17" dur="500"/>
                                        <p:tgtEl>
                                          <p:spTgt spid="12291">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12291">
                                            <p:txEl>
                                              <p:pRg st="3" end="3"/>
                                            </p:txEl>
                                          </p:spTgt>
                                        </p:tgtEl>
                                        <p:attrNameLst>
                                          <p:attrName>style.visibility</p:attrName>
                                        </p:attrNameLst>
                                      </p:cBhvr>
                                      <p:to>
                                        <p:strVal val="visible"/>
                                      </p:to>
                                    </p:set>
                                    <p:animEffect transition="in" filter="blinds(horizontal)">
                                      <p:cBhvr>
                                        <p:cTn id="22" dur="500"/>
                                        <p:tgtEl>
                                          <p:spTgt spid="1229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标题 1"/>
          <p:cNvSpPr>
            <a:spLocks noGrp="1"/>
          </p:cNvSpPr>
          <p:nvPr>
            <p:ph type="title"/>
          </p:nvPr>
        </p:nvSpPr>
        <p:spPr>
          <a:xfrm>
            <a:off x="609918" y="274702"/>
            <a:ext cx="10978515" cy="868563"/>
          </a:xfrm>
        </p:spPr>
        <p:txBody>
          <a:bodyPr/>
          <a:lstStyle/>
          <a:p>
            <a:r>
              <a:rPr lang="zh-CN" altLang="en-US" sz="3800" b="1" dirty="0" smtClean="0">
                <a:latin typeface="华文细黑" pitchFamily="2" charset="-122"/>
                <a:ea typeface="华文细黑" pitchFamily="2" charset="-122"/>
              </a:rPr>
              <a:t>二、管理会计发展新机遇</a:t>
            </a:r>
          </a:p>
        </p:txBody>
      </p:sp>
      <p:sp>
        <p:nvSpPr>
          <p:cNvPr id="12291" name="内容占位符 2"/>
          <p:cNvSpPr>
            <a:spLocks noGrp="1"/>
          </p:cNvSpPr>
          <p:nvPr>
            <p:ph idx="1"/>
          </p:nvPr>
        </p:nvSpPr>
        <p:spPr>
          <a:xfrm>
            <a:off x="609918" y="1143265"/>
            <a:ext cx="10989983" cy="5286925"/>
          </a:xfrm>
        </p:spPr>
        <p:txBody>
          <a:bodyPr/>
          <a:lstStyle/>
          <a:p>
            <a:pPr>
              <a:lnSpc>
                <a:spcPct val="150000"/>
              </a:lnSpc>
              <a:spcBef>
                <a:spcPts val="715"/>
              </a:spcBef>
              <a:buNone/>
            </a:pPr>
            <a:r>
              <a:rPr lang="zh-CN" altLang="en-US" sz="2800" b="1" dirty="0" smtClean="0">
                <a:solidFill>
                  <a:srgbClr val="000000"/>
                </a:solidFill>
                <a:latin typeface="华文细黑" pitchFamily="2" charset="-122"/>
                <a:ea typeface="华文细黑" pitchFamily="2" charset="-122"/>
              </a:rPr>
              <a:t>            </a:t>
            </a:r>
            <a:r>
              <a:rPr lang="en-US" altLang="zh-CN" sz="2800" b="1" dirty="0" smtClean="0">
                <a:solidFill>
                  <a:srgbClr val="000000"/>
                </a:solidFill>
                <a:latin typeface="华文细黑" pitchFamily="2" charset="-122"/>
                <a:ea typeface="华文细黑" pitchFamily="2" charset="-122"/>
              </a:rPr>
              <a:t>3</a:t>
            </a:r>
            <a:r>
              <a:rPr lang="zh-CN" altLang="en-US" sz="2800" b="1" dirty="0" smtClean="0">
                <a:solidFill>
                  <a:srgbClr val="000000"/>
                </a:solidFill>
                <a:latin typeface="华文细黑" pitchFamily="2" charset="-122"/>
                <a:ea typeface="华文细黑" pitchFamily="2" charset="-122"/>
              </a:rPr>
              <a:t>、跨界</a:t>
            </a:r>
            <a:r>
              <a:rPr lang="zh-CN" altLang="en-US" sz="2800" b="1" dirty="0" smtClean="0">
                <a:latin typeface="华文细黑" pitchFamily="2" charset="-122"/>
                <a:ea typeface="华文细黑" pitchFamily="2" charset="-122"/>
              </a:rPr>
              <a:t>服务企业外部是</a:t>
            </a:r>
            <a:r>
              <a:rPr lang="zh-CN" altLang="en-US" sz="2800" b="1" dirty="0" smtClean="0">
                <a:solidFill>
                  <a:srgbClr val="000000"/>
                </a:solidFill>
                <a:latin typeface="华文细黑" pitchFamily="2" charset="-122"/>
                <a:ea typeface="华文细黑" pitchFamily="2" charset="-122"/>
              </a:rPr>
              <a:t>我</a:t>
            </a:r>
            <a:r>
              <a:rPr lang="zh-CN" altLang="en-US" sz="2800" b="1" dirty="0" smtClean="0">
                <a:latin typeface="华文细黑" pitchFamily="2" charset="-122"/>
                <a:ea typeface="华文细黑" pitchFamily="2" charset="-122"/>
              </a:rPr>
              <a:t>国管理会计发展的新机遇</a:t>
            </a:r>
            <a:endParaRPr lang="en-US" altLang="zh-CN" sz="2800" b="1" dirty="0" smtClean="0">
              <a:solidFill>
                <a:srgbClr val="000000"/>
              </a:solidFill>
              <a:latin typeface="华文细黑" pitchFamily="2" charset="-122"/>
              <a:ea typeface="华文细黑" pitchFamily="2" charset="-122"/>
            </a:endParaRPr>
          </a:p>
          <a:p>
            <a:pPr>
              <a:buNone/>
            </a:pPr>
            <a:r>
              <a:rPr lang="en-US" altLang="zh-CN" sz="2400" b="1" dirty="0" smtClean="0">
                <a:solidFill>
                  <a:srgbClr val="000000"/>
                </a:solidFill>
                <a:latin typeface="华文细黑" pitchFamily="2" charset="-122"/>
                <a:ea typeface="华文细黑" pitchFamily="2" charset="-122"/>
              </a:rPr>
              <a:t>              </a:t>
            </a:r>
            <a:r>
              <a:rPr lang="zh-CN" altLang="en-US" sz="2400" dirty="0" smtClean="0">
                <a:latin typeface="华文细黑" pitchFamily="2" charset="-122"/>
                <a:ea typeface="华文细黑" pitchFamily="2" charset="-122"/>
              </a:rPr>
              <a:t>我国企业管理会计应服务于企业发展战略，综合利用企业各种资源，进行科学、合理配置，支持企业的发展战略。</a:t>
            </a:r>
            <a:endParaRPr lang="en-US" altLang="zh-CN" sz="2400" dirty="0" smtClean="0">
              <a:latin typeface="华文细黑" pitchFamily="2" charset="-122"/>
              <a:ea typeface="华文细黑" pitchFamily="2" charset="-122"/>
            </a:endParaRPr>
          </a:p>
          <a:p>
            <a:pPr>
              <a:buNone/>
            </a:pPr>
            <a:r>
              <a:rPr lang="en-US" altLang="zh-CN" sz="2400" dirty="0" smtClean="0">
                <a:latin typeface="华文细黑" pitchFamily="2" charset="-122"/>
                <a:ea typeface="华文细黑" pitchFamily="2" charset="-122"/>
              </a:rPr>
              <a:t>              </a:t>
            </a:r>
            <a:r>
              <a:rPr lang="zh-CN" altLang="en-US" sz="2400" dirty="0" smtClean="0">
                <a:latin typeface="华文细黑" pitchFamily="2" charset="-122"/>
                <a:ea typeface="华文细黑" pitchFamily="2" charset="-122"/>
              </a:rPr>
              <a:t>企业管理会计应超越本位思维，从公司长远发展出发，服务公司的发展战略，从增加股东权益出发，有效辅佐公司的长期健康发展。企业管理会计应服务于企业发展战略的有效实施，运用财务与非财务数据进行管理提升，整合包括企业发展战略、战略成本会计、全面预算管理、精益管理、绩效考核指标、平衡计分卡、客户管理等方法来促进企业发展战略的实施。</a:t>
            </a:r>
            <a:endParaRPr lang="en-US" altLang="zh-CN" sz="2400" dirty="0" smtClean="0">
              <a:latin typeface="华文细黑" pitchFamily="2" charset="-122"/>
              <a:ea typeface="华文细黑" pitchFamily="2" charset="-122"/>
            </a:endParaRPr>
          </a:p>
          <a:p>
            <a:pPr>
              <a:buNone/>
            </a:pPr>
            <a:r>
              <a:rPr lang="en-US" altLang="zh-CN" sz="2400" dirty="0" smtClean="0">
                <a:latin typeface="华文细黑" pitchFamily="2" charset="-122"/>
                <a:ea typeface="华文细黑" pitchFamily="2" charset="-122"/>
              </a:rPr>
              <a:t>              </a:t>
            </a:r>
            <a:r>
              <a:rPr lang="zh-CN" altLang="en-US" sz="2400" dirty="0" smtClean="0">
                <a:latin typeface="华文细黑" pitchFamily="2" charset="-122"/>
                <a:ea typeface="华文细黑" pitchFamily="2" charset="-122"/>
              </a:rPr>
              <a:t>我国的企业管理会计应跨越服务于公司内部管理层的界限，公司外部的投资者、债权人、供应商、客户、政府和其他利益相关者都迫切需要管理会计信息。</a:t>
            </a:r>
          </a:p>
          <a:p>
            <a:pPr>
              <a:buNone/>
            </a:pPr>
            <a:endParaRPr lang="en-US" altLang="zh-CN" sz="2400" dirty="0" smtClean="0">
              <a:latin typeface="华文细黑" pitchFamily="2" charset="-122"/>
              <a:ea typeface="华文细黑" pitchFamily="2" charset="-122"/>
            </a:endParaRPr>
          </a:p>
        </p:txBody>
      </p:sp>
    </p:spTree>
  </p:cSld>
  <p:clrMapOvr>
    <a:masterClrMapping/>
  </p:clrMapOvr>
  <p:transition spd="slow" advTm="0">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2291">
                                            <p:txEl>
                                              <p:pRg st="0" end="0"/>
                                            </p:txEl>
                                          </p:spTgt>
                                        </p:tgtEl>
                                        <p:attrNameLst>
                                          <p:attrName>style.visibility</p:attrName>
                                        </p:attrNameLst>
                                      </p:cBhvr>
                                      <p:to>
                                        <p:strVal val="visible"/>
                                      </p:to>
                                    </p:set>
                                    <p:animEffect transition="in" filter="blinds(horizontal)">
                                      <p:cBhvr>
                                        <p:cTn id="7" dur="500"/>
                                        <p:tgtEl>
                                          <p:spTgt spid="1229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12291">
                                            <p:txEl>
                                              <p:pRg st="1" end="1"/>
                                            </p:txEl>
                                          </p:spTgt>
                                        </p:tgtEl>
                                        <p:attrNameLst>
                                          <p:attrName>style.visibility</p:attrName>
                                        </p:attrNameLst>
                                      </p:cBhvr>
                                      <p:to>
                                        <p:strVal val="visible"/>
                                      </p:to>
                                    </p:set>
                                    <p:animEffect transition="in" filter="blinds(horizontal)">
                                      <p:cBhvr>
                                        <p:cTn id="12" dur="500"/>
                                        <p:tgtEl>
                                          <p:spTgt spid="1229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12291">
                                            <p:txEl>
                                              <p:pRg st="2" end="2"/>
                                            </p:txEl>
                                          </p:spTgt>
                                        </p:tgtEl>
                                        <p:attrNameLst>
                                          <p:attrName>style.visibility</p:attrName>
                                        </p:attrNameLst>
                                      </p:cBhvr>
                                      <p:to>
                                        <p:strVal val="visible"/>
                                      </p:to>
                                    </p:set>
                                    <p:animEffect transition="in" filter="blinds(horizontal)">
                                      <p:cBhvr>
                                        <p:cTn id="17" dur="500"/>
                                        <p:tgtEl>
                                          <p:spTgt spid="12291">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12291">
                                            <p:txEl>
                                              <p:pRg st="3" end="3"/>
                                            </p:txEl>
                                          </p:spTgt>
                                        </p:tgtEl>
                                        <p:attrNameLst>
                                          <p:attrName>style.visibility</p:attrName>
                                        </p:attrNameLst>
                                      </p:cBhvr>
                                      <p:to>
                                        <p:strVal val="visible"/>
                                      </p:to>
                                    </p:set>
                                    <p:animEffect transition="in" filter="blinds(horizontal)">
                                      <p:cBhvr>
                                        <p:cTn id="22" dur="500"/>
                                        <p:tgtEl>
                                          <p:spTgt spid="1229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标题 1"/>
          <p:cNvSpPr>
            <a:spLocks noGrp="1"/>
          </p:cNvSpPr>
          <p:nvPr>
            <p:ph type="title"/>
          </p:nvPr>
        </p:nvSpPr>
        <p:spPr>
          <a:xfrm>
            <a:off x="609918" y="274702"/>
            <a:ext cx="10978515" cy="868563"/>
          </a:xfrm>
        </p:spPr>
        <p:txBody>
          <a:bodyPr/>
          <a:lstStyle/>
          <a:p>
            <a:r>
              <a:rPr lang="zh-CN" altLang="en-US" sz="3800" b="1" dirty="0" smtClean="0">
                <a:latin typeface="华文细黑" pitchFamily="2" charset="-122"/>
                <a:ea typeface="华文细黑" pitchFamily="2" charset="-122"/>
              </a:rPr>
              <a:t>二、管理会计发展新机遇</a:t>
            </a:r>
          </a:p>
        </p:txBody>
      </p:sp>
      <p:sp>
        <p:nvSpPr>
          <p:cNvPr id="12291" name="内容占位符 2"/>
          <p:cNvSpPr>
            <a:spLocks noGrp="1"/>
          </p:cNvSpPr>
          <p:nvPr>
            <p:ph idx="1"/>
          </p:nvPr>
        </p:nvSpPr>
        <p:spPr>
          <a:xfrm>
            <a:off x="609918" y="1143265"/>
            <a:ext cx="11207234" cy="5286925"/>
          </a:xfrm>
        </p:spPr>
        <p:txBody>
          <a:bodyPr/>
          <a:lstStyle/>
          <a:p>
            <a:pPr>
              <a:lnSpc>
                <a:spcPct val="150000"/>
              </a:lnSpc>
              <a:spcBef>
                <a:spcPts val="715"/>
              </a:spcBef>
              <a:buNone/>
            </a:pPr>
            <a:r>
              <a:rPr lang="zh-CN" altLang="en-US" sz="2800" b="1" dirty="0" smtClean="0">
                <a:solidFill>
                  <a:srgbClr val="000000"/>
                </a:solidFill>
                <a:latin typeface="华文细黑" pitchFamily="2" charset="-122"/>
                <a:ea typeface="华文细黑" pitchFamily="2" charset="-122"/>
              </a:rPr>
              <a:t>             </a:t>
            </a:r>
            <a:r>
              <a:rPr lang="en-US" altLang="zh-CN" sz="2800" b="1" dirty="0" smtClean="0">
                <a:solidFill>
                  <a:srgbClr val="000000"/>
                </a:solidFill>
                <a:latin typeface="华文细黑" pitchFamily="2" charset="-122"/>
                <a:ea typeface="华文细黑" pitchFamily="2" charset="-122"/>
              </a:rPr>
              <a:t>4</a:t>
            </a:r>
            <a:r>
              <a:rPr lang="zh-CN" altLang="en-US" sz="2800" b="1" dirty="0" smtClean="0">
                <a:solidFill>
                  <a:srgbClr val="000000"/>
                </a:solidFill>
                <a:latin typeface="华文细黑" pitchFamily="2" charset="-122"/>
                <a:ea typeface="华文细黑" pitchFamily="2" charset="-122"/>
              </a:rPr>
              <a:t>、企业</a:t>
            </a:r>
            <a:r>
              <a:rPr lang="zh-CN" altLang="en-US" sz="2800" b="1" dirty="0" smtClean="0">
                <a:latin typeface="华文细黑" pitchFamily="2" charset="-122"/>
                <a:ea typeface="华文细黑" pitchFamily="2" charset="-122"/>
              </a:rPr>
              <a:t>财务共享建设提供</a:t>
            </a:r>
            <a:r>
              <a:rPr lang="zh-CN" altLang="en-US" sz="2800" b="1" dirty="0" smtClean="0">
                <a:solidFill>
                  <a:srgbClr val="000000"/>
                </a:solidFill>
                <a:latin typeface="华文细黑" pitchFamily="2" charset="-122"/>
                <a:ea typeface="华文细黑" pitchFamily="2" charset="-122"/>
              </a:rPr>
              <a:t>我</a:t>
            </a:r>
            <a:r>
              <a:rPr lang="zh-CN" altLang="en-US" sz="2800" b="1" dirty="0" smtClean="0">
                <a:latin typeface="华文细黑" pitchFamily="2" charset="-122"/>
                <a:ea typeface="华文细黑" pitchFamily="2" charset="-122"/>
              </a:rPr>
              <a:t>国管理会计发展的新机遇</a:t>
            </a:r>
            <a:endParaRPr lang="en-US" altLang="zh-CN" sz="2800" b="1" dirty="0" smtClean="0">
              <a:solidFill>
                <a:srgbClr val="000000"/>
              </a:solidFill>
              <a:latin typeface="华文细黑" pitchFamily="2" charset="-122"/>
              <a:ea typeface="华文细黑" pitchFamily="2" charset="-122"/>
            </a:endParaRPr>
          </a:p>
          <a:p>
            <a:pPr>
              <a:spcBef>
                <a:spcPts val="715"/>
              </a:spcBef>
              <a:buNone/>
            </a:pPr>
            <a:r>
              <a:rPr lang="en-US" altLang="zh-CN" sz="2800" b="1" dirty="0" smtClean="0">
                <a:solidFill>
                  <a:srgbClr val="000000"/>
                </a:solidFill>
                <a:latin typeface="华文细黑" pitchFamily="2" charset="-122"/>
                <a:ea typeface="华文细黑" pitchFamily="2" charset="-122"/>
              </a:rPr>
              <a:t>            </a:t>
            </a:r>
            <a:r>
              <a:rPr lang="zh-CN" altLang="en-US" sz="2400" dirty="0" smtClean="0">
                <a:solidFill>
                  <a:srgbClr val="000000"/>
                </a:solidFill>
                <a:latin typeface="华文细黑" pitchFamily="2" charset="-122"/>
                <a:ea typeface="华文细黑" pitchFamily="2" charset="-122"/>
              </a:rPr>
              <a:t>我国大中型企业已经建设或正在建设的</a:t>
            </a:r>
            <a:r>
              <a:rPr lang="zh-CN" altLang="en-US" sz="2400" dirty="0" smtClean="0">
                <a:latin typeface="华文细黑" pitchFamily="2" charset="-122"/>
                <a:ea typeface="华文细黑" pitchFamily="2" charset="-122"/>
              </a:rPr>
              <a:t>财务共享服务中心是以信息技术为重要支柱，一方面积极顺应了管理会计职能的拓展趋势，另一方面成为我国管理会计信息化发展强有力的助推器。</a:t>
            </a:r>
            <a:endParaRPr lang="en-US" altLang="zh-CN" sz="2400" dirty="0" smtClean="0">
              <a:latin typeface="华文细黑" pitchFamily="2" charset="-122"/>
              <a:ea typeface="华文细黑" pitchFamily="2" charset="-122"/>
            </a:endParaRPr>
          </a:p>
          <a:p>
            <a:pPr>
              <a:spcBef>
                <a:spcPts val="715"/>
              </a:spcBef>
              <a:buNone/>
            </a:pPr>
            <a:r>
              <a:rPr lang="en-US" altLang="zh-CN" sz="2400" dirty="0" smtClean="0">
                <a:latin typeface="华文细黑" pitchFamily="2" charset="-122"/>
                <a:ea typeface="华文细黑" pitchFamily="2" charset="-122"/>
              </a:rPr>
              <a:t>              </a:t>
            </a:r>
            <a:r>
              <a:rPr lang="zh-CN" altLang="en-US" sz="2400" dirty="0" smtClean="0">
                <a:latin typeface="华文细黑" pitchFamily="2" charset="-122"/>
                <a:ea typeface="华文细黑" pitchFamily="2" charset="-122"/>
              </a:rPr>
              <a:t>财务共享服务中心通过归集企业生产经营和财务信息进行处理和共享，使企业大多数会计人员从记账、算账等繁琐的日常性事务中解放出来，集中精力投入到企业的经营管理、绩效评价、战略决策等管理会计领域，从而加快企业会计职能从重核算到重管理预决策的拓展，促进企业管理水平的提高。</a:t>
            </a:r>
            <a:endParaRPr lang="en-US" altLang="zh-CN" sz="2400" dirty="0" smtClean="0">
              <a:latin typeface="华文细黑" pitchFamily="2" charset="-122"/>
              <a:ea typeface="华文细黑" pitchFamily="2" charset="-122"/>
            </a:endParaRPr>
          </a:p>
          <a:p>
            <a:pPr>
              <a:spcBef>
                <a:spcPts val="715"/>
              </a:spcBef>
              <a:buNone/>
            </a:pPr>
            <a:r>
              <a:rPr lang="en-US" altLang="zh-CN" sz="2400" dirty="0" smtClean="0">
                <a:latin typeface="华文细黑" pitchFamily="2" charset="-122"/>
                <a:ea typeface="华文细黑" pitchFamily="2" charset="-122"/>
              </a:rPr>
              <a:t>              </a:t>
            </a:r>
            <a:r>
              <a:rPr lang="zh-CN" altLang="en-US" sz="2400" dirty="0" smtClean="0">
                <a:latin typeface="华文细黑" pitchFamily="2" charset="-122"/>
                <a:ea typeface="华文细黑" pitchFamily="2" charset="-122"/>
              </a:rPr>
              <a:t>目前，推动我国管理会计发展可以以财务共享服务中心为基础平台，采用新技术方法，充分利用内外部各种信息，实现高起点、高标准和高目标理会计发展。</a:t>
            </a:r>
          </a:p>
          <a:p>
            <a:pPr>
              <a:spcBef>
                <a:spcPts val="715"/>
              </a:spcBef>
              <a:buNone/>
            </a:pPr>
            <a:endParaRPr lang="en-US" altLang="zh-CN" sz="2900" dirty="0" smtClean="0">
              <a:latin typeface="华文细黑" pitchFamily="2" charset="-122"/>
              <a:ea typeface="华文细黑" pitchFamily="2" charset="-122"/>
            </a:endParaRPr>
          </a:p>
        </p:txBody>
      </p:sp>
    </p:spTree>
  </p:cSld>
  <p:clrMapOvr>
    <a:masterClrMapping/>
  </p:clrMapOvr>
  <p:transition spd="slow" advTm="0">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2291">
                                            <p:txEl>
                                              <p:pRg st="0" end="0"/>
                                            </p:txEl>
                                          </p:spTgt>
                                        </p:tgtEl>
                                        <p:attrNameLst>
                                          <p:attrName>style.visibility</p:attrName>
                                        </p:attrNameLst>
                                      </p:cBhvr>
                                      <p:to>
                                        <p:strVal val="visible"/>
                                      </p:to>
                                    </p:set>
                                    <p:animEffect transition="in" filter="blinds(horizontal)">
                                      <p:cBhvr>
                                        <p:cTn id="7" dur="500"/>
                                        <p:tgtEl>
                                          <p:spTgt spid="1229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12291">
                                            <p:txEl>
                                              <p:pRg st="1" end="1"/>
                                            </p:txEl>
                                          </p:spTgt>
                                        </p:tgtEl>
                                        <p:attrNameLst>
                                          <p:attrName>style.visibility</p:attrName>
                                        </p:attrNameLst>
                                      </p:cBhvr>
                                      <p:to>
                                        <p:strVal val="visible"/>
                                      </p:to>
                                    </p:set>
                                    <p:animEffect transition="in" filter="blinds(horizontal)">
                                      <p:cBhvr>
                                        <p:cTn id="12" dur="500"/>
                                        <p:tgtEl>
                                          <p:spTgt spid="1229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12291">
                                            <p:txEl>
                                              <p:pRg st="2" end="2"/>
                                            </p:txEl>
                                          </p:spTgt>
                                        </p:tgtEl>
                                        <p:attrNameLst>
                                          <p:attrName>style.visibility</p:attrName>
                                        </p:attrNameLst>
                                      </p:cBhvr>
                                      <p:to>
                                        <p:strVal val="visible"/>
                                      </p:to>
                                    </p:set>
                                    <p:animEffect transition="in" filter="blinds(horizontal)">
                                      <p:cBhvr>
                                        <p:cTn id="17" dur="500"/>
                                        <p:tgtEl>
                                          <p:spTgt spid="12291">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12291">
                                            <p:txEl>
                                              <p:pRg st="3" end="3"/>
                                            </p:txEl>
                                          </p:spTgt>
                                        </p:tgtEl>
                                        <p:attrNameLst>
                                          <p:attrName>style.visibility</p:attrName>
                                        </p:attrNameLst>
                                      </p:cBhvr>
                                      <p:to>
                                        <p:strVal val="visible"/>
                                      </p:to>
                                    </p:set>
                                    <p:animEffect transition="in" filter="blinds(horizontal)">
                                      <p:cBhvr>
                                        <p:cTn id="22" dur="500"/>
                                        <p:tgtEl>
                                          <p:spTgt spid="1229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圆角矩形 5"/>
          <p:cNvSpPr/>
          <p:nvPr/>
        </p:nvSpPr>
        <p:spPr bwMode="auto">
          <a:xfrm>
            <a:off x="1103302" y="1113743"/>
            <a:ext cx="10019814" cy="5003801"/>
          </a:xfrm>
          <a:prstGeom prst="roundRect">
            <a:avLst>
              <a:gd name="adj" fmla="val 3926"/>
            </a:avLst>
          </a:prstGeom>
          <a:noFill/>
          <a:ln w="25400" cap="flat" cmpd="sng" algn="ctr">
            <a:solidFill>
              <a:schemeClr val="accent1"/>
            </a:solidFill>
            <a:prstDash val="solid"/>
            <a:round/>
            <a:headEnd type="none" w="med" len="med"/>
            <a:tailEnd type="none" w="med" len="med"/>
          </a:ln>
          <a:effectLst/>
        </p:spPr>
        <p:txBody>
          <a:bodyPr vert="horz" wrap="square" lIns="91438" tIns="45719" rIns="91438" bIns="45719" numCol="1" rtlCol="0" anchor="t" anchorCtr="0" compatLnSpc="1"/>
          <a:lstStyle/>
          <a:p>
            <a:pPr defTabSz="815975"/>
            <a:endParaRPr lang="zh-CN" altLang="en-US"/>
          </a:p>
        </p:txBody>
      </p:sp>
      <p:sp>
        <p:nvSpPr>
          <p:cNvPr id="7" name="Rectangle 11"/>
          <p:cNvSpPr>
            <a:spLocks noChangeArrowheads="1"/>
          </p:cNvSpPr>
          <p:nvPr/>
        </p:nvSpPr>
        <p:spPr bwMode="auto">
          <a:xfrm>
            <a:off x="1562671" y="1643845"/>
            <a:ext cx="5956042" cy="4135931"/>
          </a:xfrm>
          <a:prstGeom prst="rect">
            <a:avLst/>
          </a:prstGeom>
          <a:noFill/>
          <a:ln w="9525" cap="flat" cmpd="sng">
            <a:noFill/>
            <a:bevel/>
          </a:ln>
          <a:effectLst/>
          <a:extLst>
            <a:ext uri="{AF507438-7753-43E0-B8FC-AC1667EBCBE1}">
              <a14:hiddenEffects xmlns="" xmlns:a14="http://schemas.microsoft.com/office/drawing/2010/main">
                <a:effectLst>
                  <a:outerShdw dist="35921" dir="2700000" algn="ctr" rotWithShape="0">
                    <a:srgbClr val="808080"/>
                  </a:outerShdw>
                </a:effectLst>
              </a14:hiddenEffects>
            </a:ext>
          </a:extLst>
        </p:spPr>
        <p:txBody>
          <a:bodyPr wrap="square" lIns="72573" tIns="36286" rIns="72573" bIns="36286">
            <a:spAutoFit/>
          </a:bodyPr>
          <a:lstStyle>
            <a:defPPr>
              <a:defRPr lang="zh-CN"/>
            </a:defPPr>
            <a:lvl1pPr algn="l" rtl="0" fontAlgn="base">
              <a:spcBef>
                <a:spcPct val="0"/>
              </a:spcBef>
              <a:spcAft>
                <a:spcPct val="0"/>
              </a:spcAft>
              <a:buFont typeface="Arial" panose="020B0604020202020204" pitchFamily="34" charset="0"/>
              <a:defRPr sz="1500" kern="1200">
                <a:solidFill>
                  <a:schemeClr val="tx1"/>
                </a:solidFill>
                <a:latin typeface="Arial" panose="020B0604020202020204" pitchFamily="34" charset="0"/>
                <a:ea typeface="宋体" panose="02010600030101010101" pitchFamily="2" charset="-122"/>
                <a:cs typeface="+mn-cs"/>
              </a:defRPr>
            </a:lvl1pPr>
            <a:lvl2pPr marL="457200" algn="l" rtl="0" fontAlgn="base">
              <a:spcBef>
                <a:spcPct val="0"/>
              </a:spcBef>
              <a:spcAft>
                <a:spcPct val="0"/>
              </a:spcAft>
              <a:buFont typeface="Arial" panose="020B0604020202020204" pitchFamily="34" charset="0"/>
              <a:defRPr sz="1500" kern="1200">
                <a:solidFill>
                  <a:schemeClr val="tx1"/>
                </a:solidFill>
                <a:latin typeface="Arial" panose="020B0604020202020204" pitchFamily="34" charset="0"/>
                <a:ea typeface="宋体" panose="02010600030101010101" pitchFamily="2" charset="-122"/>
                <a:cs typeface="+mn-cs"/>
              </a:defRPr>
            </a:lvl2pPr>
            <a:lvl3pPr marL="914400" algn="l" rtl="0" fontAlgn="base">
              <a:spcBef>
                <a:spcPct val="0"/>
              </a:spcBef>
              <a:spcAft>
                <a:spcPct val="0"/>
              </a:spcAft>
              <a:buFont typeface="Arial" panose="020B0604020202020204" pitchFamily="34" charset="0"/>
              <a:defRPr sz="1500" kern="1200">
                <a:solidFill>
                  <a:schemeClr val="tx1"/>
                </a:solidFill>
                <a:latin typeface="Arial" panose="020B0604020202020204" pitchFamily="34" charset="0"/>
                <a:ea typeface="宋体" panose="02010600030101010101" pitchFamily="2" charset="-122"/>
                <a:cs typeface="+mn-cs"/>
              </a:defRPr>
            </a:lvl3pPr>
            <a:lvl4pPr marL="1371600" algn="l" rtl="0" fontAlgn="base">
              <a:spcBef>
                <a:spcPct val="0"/>
              </a:spcBef>
              <a:spcAft>
                <a:spcPct val="0"/>
              </a:spcAft>
              <a:buFont typeface="Arial" panose="020B0604020202020204" pitchFamily="34" charset="0"/>
              <a:defRPr sz="1500" kern="1200">
                <a:solidFill>
                  <a:schemeClr val="tx1"/>
                </a:solidFill>
                <a:latin typeface="Arial" panose="020B0604020202020204" pitchFamily="34" charset="0"/>
                <a:ea typeface="宋体" panose="02010600030101010101" pitchFamily="2" charset="-122"/>
                <a:cs typeface="+mn-cs"/>
              </a:defRPr>
            </a:lvl4pPr>
            <a:lvl5pPr marL="1828800" algn="l" rtl="0" fontAlgn="base">
              <a:spcBef>
                <a:spcPct val="0"/>
              </a:spcBef>
              <a:spcAft>
                <a:spcPct val="0"/>
              </a:spcAft>
              <a:buFont typeface="Arial" panose="020B0604020202020204" pitchFamily="34" charset="0"/>
              <a:defRPr sz="1500"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sz="1500" kern="1200">
                <a:solidFill>
                  <a:schemeClr val="tx1"/>
                </a:solidFill>
                <a:latin typeface="Arial" panose="020B0604020202020204" pitchFamily="34" charset="0"/>
                <a:ea typeface="宋体" panose="02010600030101010101" pitchFamily="2" charset="-122"/>
                <a:cs typeface="+mn-cs"/>
              </a:defRPr>
            </a:lvl6pPr>
            <a:lvl7pPr marL="2743200" algn="l" defTabSz="914400" rtl="0" eaLnBrk="1" latinLnBrk="0" hangingPunct="1">
              <a:defRPr sz="1500" kern="1200">
                <a:solidFill>
                  <a:schemeClr val="tx1"/>
                </a:solidFill>
                <a:latin typeface="Arial" panose="020B0604020202020204" pitchFamily="34" charset="0"/>
                <a:ea typeface="宋体" panose="02010600030101010101" pitchFamily="2" charset="-122"/>
                <a:cs typeface="+mn-cs"/>
              </a:defRPr>
            </a:lvl7pPr>
            <a:lvl8pPr marL="3200400" algn="l" defTabSz="914400" rtl="0" eaLnBrk="1" latinLnBrk="0" hangingPunct="1">
              <a:defRPr sz="1500" kern="1200">
                <a:solidFill>
                  <a:schemeClr val="tx1"/>
                </a:solidFill>
                <a:latin typeface="Arial" panose="020B0604020202020204" pitchFamily="34" charset="0"/>
                <a:ea typeface="宋体" panose="02010600030101010101" pitchFamily="2" charset="-122"/>
                <a:cs typeface="+mn-cs"/>
              </a:defRPr>
            </a:lvl8pPr>
            <a:lvl9pPr marL="3657600" algn="l" defTabSz="914400" rtl="0" eaLnBrk="1" latinLnBrk="0" hangingPunct="1">
              <a:defRPr sz="1500" kern="1200">
                <a:solidFill>
                  <a:schemeClr val="tx1"/>
                </a:solidFill>
                <a:latin typeface="Arial" panose="020B0604020202020204" pitchFamily="34" charset="0"/>
                <a:ea typeface="宋体" panose="02010600030101010101" pitchFamily="2" charset="-122"/>
                <a:cs typeface="+mn-cs"/>
              </a:defRPr>
            </a:lvl9pPr>
          </a:lstStyle>
          <a:p>
            <a:pPr>
              <a:buFont typeface="Wingdings 2" pitchFamily="18" charset="2"/>
              <a:buNone/>
            </a:pPr>
            <a:r>
              <a:rPr lang="zh-CN" altLang="en-US" sz="2400" dirty="0" smtClean="0">
                <a:latin typeface="华文细黑" pitchFamily="2" charset="-122"/>
                <a:ea typeface="华文细黑" pitchFamily="2" charset="-122"/>
                <a:cs typeface="Times New Roman" pitchFamily="18" charset="0"/>
              </a:rPr>
              <a:t>        数字经济已成为中国经济的发展趋势。</a:t>
            </a:r>
            <a:endParaRPr lang="en-US" altLang="zh-CN" sz="2400" dirty="0" smtClean="0">
              <a:latin typeface="华文细黑" pitchFamily="2" charset="-122"/>
              <a:ea typeface="华文细黑" pitchFamily="2" charset="-122"/>
              <a:cs typeface="Times New Roman" pitchFamily="18" charset="0"/>
            </a:endParaRPr>
          </a:p>
          <a:p>
            <a:pPr>
              <a:buFont typeface="Wingdings 2" pitchFamily="18" charset="2"/>
              <a:buNone/>
            </a:pPr>
            <a:r>
              <a:rPr lang="zh-CN" altLang="en-US" sz="2400" dirty="0" smtClean="0">
                <a:ea typeface="华文细黑" pitchFamily="2" charset="-122"/>
                <a:cs typeface="Times New Roman" pitchFamily="18" charset="0"/>
              </a:rPr>
              <a:t>       在</a:t>
            </a:r>
            <a:r>
              <a:rPr lang="en-US" altLang="zh-CN" sz="2400" dirty="0" smtClean="0">
                <a:ea typeface="华文细黑" pitchFamily="2" charset="-122"/>
                <a:cs typeface="Times New Roman" pitchFamily="18" charset="0"/>
              </a:rPr>
              <a:t>2017</a:t>
            </a:r>
            <a:r>
              <a:rPr lang="zh-CN" altLang="en-US" sz="2400" dirty="0" smtClean="0">
                <a:ea typeface="华文细黑" pitchFamily="2" charset="-122"/>
                <a:cs typeface="Times New Roman" pitchFamily="18" charset="0"/>
              </a:rPr>
              <a:t>年</a:t>
            </a:r>
            <a:r>
              <a:rPr lang="en-US" altLang="zh-CN" sz="2400" dirty="0" smtClean="0">
                <a:ea typeface="华文细黑" pitchFamily="2" charset="-122"/>
                <a:cs typeface="Times New Roman" pitchFamily="18" charset="0"/>
              </a:rPr>
              <a:t>3</a:t>
            </a:r>
            <a:r>
              <a:rPr lang="zh-CN" altLang="en-US" sz="2400" dirty="0" smtClean="0">
                <a:ea typeface="华文细黑" pitchFamily="2" charset="-122"/>
                <a:cs typeface="Times New Roman" pitchFamily="18" charset="0"/>
              </a:rPr>
              <a:t>月</a:t>
            </a:r>
            <a:r>
              <a:rPr lang="en-US" altLang="zh-CN" sz="2400" dirty="0" smtClean="0">
                <a:ea typeface="华文细黑" pitchFamily="2" charset="-122"/>
                <a:cs typeface="Times New Roman" pitchFamily="18" charset="0"/>
              </a:rPr>
              <a:t>5</a:t>
            </a:r>
            <a:r>
              <a:rPr lang="zh-CN" altLang="en-US" sz="2400" dirty="0" smtClean="0">
                <a:ea typeface="华文细黑" pitchFamily="2" charset="-122"/>
                <a:cs typeface="Times New Roman" pitchFamily="18" charset="0"/>
              </a:rPr>
              <a:t>日召开的十二届全国人大五次会议上，国务院总理李克强在作政府工作报告时表示，将促进数字经济加快成长，让企业广泛受益、群众普遍受惠。这是</a:t>
            </a:r>
            <a:r>
              <a:rPr lang="en-US" sz="2400" dirty="0" smtClean="0">
                <a:ea typeface="华文细黑" pitchFamily="2" charset="-122"/>
                <a:cs typeface="Times New Roman" pitchFamily="18" charset="0"/>
              </a:rPr>
              <a:t>“</a:t>
            </a:r>
            <a:r>
              <a:rPr lang="zh-CN" altLang="en-US" sz="2400" dirty="0" smtClean="0">
                <a:ea typeface="华文细黑" pitchFamily="2" charset="-122"/>
                <a:cs typeface="Times New Roman" pitchFamily="18" charset="0"/>
              </a:rPr>
              <a:t>数字经济</a:t>
            </a:r>
            <a:r>
              <a:rPr lang="en-US" sz="2400" dirty="0" smtClean="0">
                <a:ea typeface="华文细黑" pitchFamily="2" charset="-122"/>
                <a:cs typeface="Times New Roman" pitchFamily="18" charset="0"/>
              </a:rPr>
              <a:t>”</a:t>
            </a:r>
            <a:r>
              <a:rPr lang="zh-CN" altLang="en-US" sz="2400" dirty="0" smtClean="0">
                <a:ea typeface="华文细黑" pitchFamily="2" charset="-122"/>
                <a:cs typeface="Times New Roman" pitchFamily="18" charset="0"/>
              </a:rPr>
              <a:t>首次被写入政府工作报告。</a:t>
            </a:r>
            <a:endParaRPr lang="en-US" altLang="zh-CN" sz="2400" dirty="0" smtClean="0">
              <a:ea typeface="华文细黑" pitchFamily="2" charset="-122"/>
              <a:cs typeface="Times New Roman" pitchFamily="18" charset="0"/>
            </a:endParaRPr>
          </a:p>
          <a:p>
            <a:pPr>
              <a:buFont typeface="Wingdings 2" pitchFamily="18" charset="2"/>
              <a:buNone/>
            </a:pPr>
            <a:r>
              <a:rPr lang="zh-CN" altLang="en-US" sz="2400" dirty="0" smtClean="0">
                <a:latin typeface="华文细黑" pitchFamily="2" charset="-122"/>
                <a:ea typeface="华文细黑" pitchFamily="2" charset="-122"/>
                <a:cs typeface="Times New Roman" pitchFamily="18" charset="0"/>
              </a:rPr>
              <a:t>        对于中国来说，数字经济既是中国经济提质增效的新变量，也是中国经济转型增长的新蓝海。数字经济对中国的影响，不仅体现在宏观的经济规模上，也渗透到人们生产和生活中的各个角落。</a:t>
            </a:r>
            <a:endParaRPr lang="zh-CN" altLang="zh-CN" sz="2400" dirty="0">
              <a:solidFill>
                <a:schemeClr val="tx1">
                  <a:lumMod val="95000"/>
                  <a:lumOff val="5000"/>
                </a:schemeClr>
              </a:solidFill>
              <a:latin typeface="微软雅黑" panose="020B0503020204020204" pitchFamily="34" charset="-122"/>
              <a:ea typeface="微软雅黑" panose="020B0503020204020204" pitchFamily="34" charset="-122"/>
            </a:endParaRPr>
          </a:p>
        </p:txBody>
      </p:sp>
      <p:grpSp>
        <p:nvGrpSpPr>
          <p:cNvPr id="8" name="组合 7"/>
          <p:cNvGrpSpPr/>
          <p:nvPr/>
        </p:nvGrpSpPr>
        <p:grpSpPr>
          <a:xfrm>
            <a:off x="2007373" y="727133"/>
            <a:ext cx="2167871" cy="773220"/>
            <a:chOff x="2332469" y="809238"/>
            <a:chExt cx="1859969" cy="608493"/>
          </a:xfrm>
          <a:solidFill>
            <a:srgbClr val="0070C0"/>
          </a:solidFill>
        </p:grpSpPr>
        <p:sp>
          <p:nvSpPr>
            <p:cNvPr id="9" name="圆角矩形 8"/>
            <p:cNvSpPr/>
            <p:nvPr/>
          </p:nvSpPr>
          <p:spPr bwMode="auto">
            <a:xfrm>
              <a:off x="2332469" y="809238"/>
              <a:ext cx="1859969" cy="608493"/>
            </a:xfrm>
            <a:prstGeom prst="roundRect">
              <a:avLst>
                <a:gd name="adj" fmla="val 50000"/>
              </a:avLst>
            </a:prstGeom>
            <a:solidFill>
              <a:schemeClr val="accent1"/>
            </a:solidFill>
            <a:ln w="19050" cap="flat" cmpd="sng" algn="ctr">
              <a:noFill/>
              <a:prstDash val="solid"/>
              <a:round/>
              <a:headEnd type="none" w="med" len="med"/>
              <a:tailEnd type="none" w="med" len="med"/>
            </a:ln>
            <a:effectLst/>
          </p:spPr>
          <p:txBody>
            <a:bodyPr vert="horz" wrap="square" lIns="108816" tIns="54408" rIns="108816" bIns="54408" numCol="1" rtlCol="0" anchor="t" anchorCtr="0" compatLnSpc="1"/>
            <a:lstStyle/>
            <a:p>
              <a:pPr algn="ctr" defTabSz="1087755"/>
              <a:endParaRPr lang="zh-CN" altLang="en-US" sz="3700" dirty="0">
                <a:solidFill>
                  <a:schemeClr val="bg1"/>
                </a:solidFill>
                <a:latin typeface="+mj-lt"/>
                <a:ea typeface="微软雅黑" panose="020B0503020204020204" pitchFamily="34" charset="-122"/>
              </a:endParaRPr>
            </a:p>
          </p:txBody>
        </p:sp>
        <p:sp>
          <p:nvSpPr>
            <p:cNvPr id="10" name="矩形 9"/>
            <p:cNvSpPr/>
            <p:nvPr/>
          </p:nvSpPr>
          <p:spPr>
            <a:xfrm>
              <a:off x="2605177" y="923027"/>
              <a:ext cx="1276709" cy="37956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3700" b="1" dirty="0">
                  <a:latin typeface="微软雅黑" panose="020B0503020204020204" pitchFamily="34" charset="-122"/>
                  <a:ea typeface="微软雅黑" panose="020B0503020204020204" pitchFamily="34" charset="-122"/>
                </a:rPr>
                <a:t>前 言</a:t>
              </a:r>
            </a:p>
          </p:txBody>
        </p:sp>
      </p:grpSp>
      <p:pic>
        <p:nvPicPr>
          <p:cNvPr id="1027" name="Picture 3" descr="C:\Documents and Settings\qin\My Documents\My Pictures\u=2861346508,2591205311&amp;fm=21&amp;gp=0.jpg"/>
          <p:cNvPicPr>
            <a:picLocks noChangeAspect="1" noChangeArrowheads="1"/>
          </p:cNvPicPr>
          <p:nvPr/>
        </p:nvPicPr>
        <p:blipFill>
          <a:blip r:embed="rId3"/>
          <a:srcRect/>
          <a:stretch>
            <a:fillRect/>
          </a:stretch>
        </p:blipFill>
        <p:spPr bwMode="auto">
          <a:xfrm>
            <a:off x="7670811" y="3715546"/>
            <a:ext cx="3286148" cy="2095500"/>
          </a:xfrm>
          <a:prstGeom prst="rect">
            <a:avLst/>
          </a:prstGeom>
          <a:noFill/>
        </p:spPr>
      </p:pic>
      <p:pic>
        <p:nvPicPr>
          <p:cNvPr id="1029" name="Picture 5" descr="C:\Documents and Settings\qin\My Documents\My Pictures\4facc47ba3dbfdb6.jpg"/>
          <p:cNvPicPr>
            <a:picLocks noChangeAspect="1" noChangeArrowheads="1"/>
          </p:cNvPicPr>
          <p:nvPr/>
        </p:nvPicPr>
        <p:blipFill>
          <a:blip r:embed="rId4"/>
          <a:srcRect/>
          <a:stretch>
            <a:fillRect/>
          </a:stretch>
        </p:blipFill>
        <p:spPr bwMode="auto">
          <a:xfrm>
            <a:off x="7670811" y="1358092"/>
            <a:ext cx="3286148" cy="2295524"/>
          </a:xfrm>
          <a:prstGeom prst="rect">
            <a:avLst/>
          </a:prstGeom>
          <a:noFill/>
        </p:spPr>
      </p:pic>
    </p:spTree>
  </p:cSld>
  <p:clrMapOvr>
    <a:masterClrMapping/>
  </p:clrMapOvr>
  <p:transition spd="slow" advTm="0">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37" fill="hold"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arn(outVertical)">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Effect transition="in" filter="blinds(horizontal)">
                                      <p:cBhvr>
                                        <p:cTn id="12" dur="500"/>
                                        <p:tgtEl>
                                          <p:spTgt spid="7">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7">
                                            <p:txEl>
                                              <p:pRg st="1" end="1"/>
                                            </p:txEl>
                                          </p:spTgt>
                                        </p:tgtEl>
                                        <p:attrNameLst>
                                          <p:attrName>style.visibility</p:attrName>
                                        </p:attrNameLst>
                                      </p:cBhvr>
                                      <p:to>
                                        <p:strVal val="visible"/>
                                      </p:to>
                                    </p:set>
                                    <p:animEffect transition="in" filter="blinds(horizontal)">
                                      <p:cBhvr>
                                        <p:cTn id="17" dur="500"/>
                                        <p:tgtEl>
                                          <p:spTgt spid="7">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7">
                                            <p:txEl>
                                              <p:pRg st="2" end="2"/>
                                            </p:txEl>
                                          </p:spTgt>
                                        </p:tgtEl>
                                        <p:attrNameLst>
                                          <p:attrName>style.visibility</p:attrName>
                                        </p:attrNameLst>
                                      </p:cBhvr>
                                      <p:to>
                                        <p:strVal val="visible"/>
                                      </p:to>
                                    </p:set>
                                    <p:animEffect transition="in" filter="blinds(horizontal)">
                                      <p:cBhvr>
                                        <p:cTn id="22" dur="500"/>
                                        <p:tgtEl>
                                          <p:spTgt spid="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标题 1"/>
          <p:cNvSpPr>
            <a:spLocks noGrp="1"/>
          </p:cNvSpPr>
          <p:nvPr>
            <p:ph type="title"/>
          </p:nvPr>
        </p:nvSpPr>
        <p:spPr>
          <a:xfrm>
            <a:off x="609918" y="274702"/>
            <a:ext cx="10978515" cy="868563"/>
          </a:xfrm>
        </p:spPr>
        <p:txBody>
          <a:bodyPr/>
          <a:lstStyle/>
          <a:p>
            <a:r>
              <a:rPr lang="zh-CN" altLang="en-US" sz="3800" b="1" dirty="0" smtClean="0">
                <a:latin typeface="华文细黑" pitchFamily="2" charset="-122"/>
                <a:ea typeface="华文细黑" pitchFamily="2" charset="-122"/>
              </a:rPr>
              <a:t>二、管理会计发展新机遇</a:t>
            </a:r>
          </a:p>
        </p:txBody>
      </p:sp>
      <p:sp>
        <p:nvSpPr>
          <p:cNvPr id="12291" name="内容占位符 2"/>
          <p:cNvSpPr>
            <a:spLocks noGrp="1"/>
          </p:cNvSpPr>
          <p:nvPr>
            <p:ph idx="1"/>
          </p:nvPr>
        </p:nvSpPr>
        <p:spPr>
          <a:xfrm>
            <a:off x="609918" y="1143265"/>
            <a:ext cx="10989983" cy="5286925"/>
          </a:xfrm>
        </p:spPr>
        <p:txBody>
          <a:bodyPr/>
          <a:lstStyle/>
          <a:p>
            <a:pPr>
              <a:lnSpc>
                <a:spcPct val="150000"/>
              </a:lnSpc>
              <a:spcBef>
                <a:spcPts val="715"/>
              </a:spcBef>
              <a:buNone/>
            </a:pPr>
            <a:r>
              <a:rPr lang="zh-CN" altLang="en-US" sz="2800" b="1" dirty="0" smtClean="0">
                <a:solidFill>
                  <a:srgbClr val="000000"/>
                </a:solidFill>
                <a:latin typeface="华文细黑" pitchFamily="2" charset="-122"/>
                <a:ea typeface="华文细黑" pitchFamily="2" charset="-122"/>
              </a:rPr>
              <a:t>            </a:t>
            </a:r>
            <a:r>
              <a:rPr lang="en-US" altLang="zh-CN" sz="2800" b="1" dirty="0" smtClean="0">
                <a:solidFill>
                  <a:srgbClr val="000000"/>
                </a:solidFill>
                <a:latin typeface="华文细黑" pitchFamily="2" charset="-122"/>
                <a:ea typeface="华文细黑" pitchFamily="2" charset="-122"/>
              </a:rPr>
              <a:t>5</a:t>
            </a:r>
            <a:r>
              <a:rPr lang="zh-CN" altLang="en-US" sz="2800" b="1" dirty="0" smtClean="0">
                <a:solidFill>
                  <a:srgbClr val="000000"/>
                </a:solidFill>
                <a:latin typeface="华文细黑" pitchFamily="2" charset="-122"/>
                <a:ea typeface="华文细黑" pitchFamily="2" charset="-122"/>
              </a:rPr>
              <a:t>、</a:t>
            </a:r>
            <a:r>
              <a:rPr lang="zh-CN" altLang="en-US" sz="2800" b="1" dirty="0" smtClean="0">
                <a:latin typeface="华文细黑" pitchFamily="2" charset="-122"/>
                <a:ea typeface="华文细黑" pitchFamily="2" charset="-122"/>
              </a:rPr>
              <a:t>大数据技术方法提供</a:t>
            </a:r>
            <a:r>
              <a:rPr lang="zh-CN" altLang="en-US" sz="2800" b="1" dirty="0" smtClean="0">
                <a:solidFill>
                  <a:srgbClr val="000000"/>
                </a:solidFill>
                <a:latin typeface="华文细黑" pitchFamily="2" charset="-122"/>
                <a:ea typeface="华文细黑" pitchFamily="2" charset="-122"/>
              </a:rPr>
              <a:t>我</a:t>
            </a:r>
            <a:r>
              <a:rPr lang="zh-CN" altLang="en-US" sz="2800" b="1" dirty="0" smtClean="0">
                <a:latin typeface="华文细黑" pitchFamily="2" charset="-122"/>
                <a:ea typeface="华文细黑" pitchFamily="2" charset="-122"/>
              </a:rPr>
              <a:t>国管理会计发展的新机遇</a:t>
            </a:r>
            <a:endParaRPr lang="en-US" altLang="zh-CN" sz="2800" b="1" dirty="0" smtClean="0">
              <a:solidFill>
                <a:srgbClr val="000000"/>
              </a:solidFill>
              <a:latin typeface="华文细黑" pitchFamily="2" charset="-122"/>
              <a:ea typeface="华文细黑" pitchFamily="2" charset="-122"/>
            </a:endParaRPr>
          </a:p>
          <a:p>
            <a:pPr>
              <a:buNone/>
            </a:pPr>
            <a:r>
              <a:rPr lang="en-US" altLang="zh-CN" sz="2400" b="1" dirty="0" smtClean="0">
                <a:solidFill>
                  <a:srgbClr val="000000"/>
                </a:solidFill>
                <a:latin typeface="华文细黑" pitchFamily="2" charset="-122"/>
                <a:ea typeface="华文细黑" pitchFamily="2" charset="-122"/>
              </a:rPr>
              <a:t>              </a:t>
            </a:r>
            <a:r>
              <a:rPr lang="zh-CN" altLang="en-US" sz="2400" dirty="0" smtClean="0">
                <a:latin typeface="华文细黑" pitchFamily="2" charset="-122"/>
                <a:ea typeface="华文细黑" pitchFamily="2" charset="-122"/>
              </a:rPr>
              <a:t>互联网、大数据为我国管理会计发展提供了新路径、新工具和新方法，从精细到互联，集聚企业内外部的数据资源，是管理会计发展的新趋势。</a:t>
            </a:r>
            <a:endParaRPr lang="en-US" altLang="zh-CN" sz="2400" dirty="0" smtClean="0">
              <a:latin typeface="华文细黑" pitchFamily="2" charset="-122"/>
              <a:ea typeface="华文细黑" pitchFamily="2" charset="-122"/>
            </a:endParaRPr>
          </a:p>
          <a:p>
            <a:pPr>
              <a:buNone/>
            </a:pPr>
            <a:r>
              <a:rPr lang="en-US" altLang="zh-CN" sz="2400" dirty="0" smtClean="0">
                <a:latin typeface="华文细黑" pitchFamily="2" charset="-122"/>
                <a:ea typeface="华文细黑" pitchFamily="2" charset="-122"/>
              </a:rPr>
              <a:t>              </a:t>
            </a:r>
            <a:r>
              <a:rPr lang="zh-CN" altLang="en-US" sz="2400" dirty="0" smtClean="0">
                <a:latin typeface="华文细黑" pitchFamily="2" charset="-122"/>
                <a:ea typeface="华文细黑" pitchFamily="2" charset="-122"/>
              </a:rPr>
              <a:t>大数据技术正在推动企业信息化进入新阶段，正在促进新技术与管理创新融合，为管理会计发展注入了新的活力。大数据扩展了管理会计的数据范围，过去企业更多只能使用内部数据，而现在则通过互联网可以对外部大数据进行采集处理，由此通过预决策的合理性评估变得更加可行。</a:t>
            </a:r>
            <a:endParaRPr lang="en-US" altLang="zh-CN" sz="2400" dirty="0" smtClean="0">
              <a:latin typeface="华文细黑" pitchFamily="2" charset="-122"/>
              <a:ea typeface="华文细黑" pitchFamily="2" charset="-122"/>
            </a:endParaRPr>
          </a:p>
          <a:p>
            <a:pPr>
              <a:buNone/>
            </a:pPr>
            <a:r>
              <a:rPr lang="en-US" altLang="zh-CN" sz="2400" dirty="0" smtClean="0">
                <a:latin typeface="华文细黑" pitchFamily="2" charset="-122"/>
                <a:ea typeface="华文细黑" pitchFamily="2" charset="-122"/>
              </a:rPr>
              <a:t>              </a:t>
            </a:r>
            <a:r>
              <a:rPr lang="zh-CN" altLang="en-US" sz="2400" dirty="0" smtClean="0">
                <a:latin typeface="华文细黑" pitchFamily="2" charset="-122"/>
                <a:ea typeface="华文细黑" pitchFamily="2" charset="-122"/>
              </a:rPr>
              <a:t>基于大数据的新管理工具和新业务模式，也使得管理会计参与业务活动和预决策变得更加容易，实现以企业发展战略为中心的精准决策、实时决策，充分发挥管理会计的价值。</a:t>
            </a:r>
          </a:p>
          <a:p>
            <a:pPr>
              <a:buNone/>
            </a:pPr>
            <a:endParaRPr lang="en-US" altLang="zh-CN" sz="2400" dirty="0" smtClean="0">
              <a:latin typeface="华文细黑" pitchFamily="2" charset="-122"/>
              <a:ea typeface="华文细黑" pitchFamily="2" charset="-122"/>
            </a:endParaRPr>
          </a:p>
        </p:txBody>
      </p:sp>
    </p:spTree>
  </p:cSld>
  <p:clrMapOvr>
    <a:masterClrMapping/>
  </p:clrMapOvr>
  <p:transition spd="slow" advTm="0">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2291">
                                            <p:txEl>
                                              <p:pRg st="0" end="0"/>
                                            </p:txEl>
                                          </p:spTgt>
                                        </p:tgtEl>
                                        <p:attrNameLst>
                                          <p:attrName>style.visibility</p:attrName>
                                        </p:attrNameLst>
                                      </p:cBhvr>
                                      <p:to>
                                        <p:strVal val="visible"/>
                                      </p:to>
                                    </p:set>
                                    <p:animEffect transition="in" filter="blinds(horizontal)">
                                      <p:cBhvr>
                                        <p:cTn id="7" dur="500"/>
                                        <p:tgtEl>
                                          <p:spTgt spid="1229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12291">
                                            <p:txEl>
                                              <p:pRg st="1" end="1"/>
                                            </p:txEl>
                                          </p:spTgt>
                                        </p:tgtEl>
                                        <p:attrNameLst>
                                          <p:attrName>style.visibility</p:attrName>
                                        </p:attrNameLst>
                                      </p:cBhvr>
                                      <p:to>
                                        <p:strVal val="visible"/>
                                      </p:to>
                                    </p:set>
                                    <p:animEffect transition="in" filter="blinds(horizontal)">
                                      <p:cBhvr>
                                        <p:cTn id="12" dur="500"/>
                                        <p:tgtEl>
                                          <p:spTgt spid="1229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12291">
                                            <p:txEl>
                                              <p:pRg st="2" end="2"/>
                                            </p:txEl>
                                          </p:spTgt>
                                        </p:tgtEl>
                                        <p:attrNameLst>
                                          <p:attrName>style.visibility</p:attrName>
                                        </p:attrNameLst>
                                      </p:cBhvr>
                                      <p:to>
                                        <p:strVal val="visible"/>
                                      </p:to>
                                    </p:set>
                                    <p:animEffect transition="in" filter="blinds(horizontal)">
                                      <p:cBhvr>
                                        <p:cTn id="17" dur="500"/>
                                        <p:tgtEl>
                                          <p:spTgt spid="12291">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12291">
                                            <p:txEl>
                                              <p:pRg st="3" end="3"/>
                                            </p:txEl>
                                          </p:spTgt>
                                        </p:tgtEl>
                                        <p:attrNameLst>
                                          <p:attrName>style.visibility</p:attrName>
                                        </p:attrNameLst>
                                      </p:cBhvr>
                                      <p:to>
                                        <p:strVal val="visible"/>
                                      </p:to>
                                    </p:set>
                                    <p:animEffect transition="in" filter="blinds(horizontal)">
                                      <p:cBhvr>
                                        <p:cTn id="22" dur="500"/>
                                        <p:tgtEl>
                                          <p:spTgt spid="1229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标题 1"/>
          <p:cNvSpPr>
            <a:spLocks noGrp="1"/>
          </p:cNvSpPr>
          <p:nvPr>
            <p:ph type="title"/>
          </p:nvPr>
        </p:nvSpPr>
        <p:spPr>
          <a:xfrm>
            <a:off x="609918" y="274702"/>
            <a:ext cx="10978515" cy="868563"/>
          </a:xfrm>
        </p:spPr>
        <p:txBody>
          <a:bodyPr/>
          <a:lstStyle/>
          <a:p>
            <a:r>
              <a:rPr lang="zh-CN" altLang="en-US" sz="3800" b="1" dirty="0" smtClean="0">
                <a:latin typeface="华文细黑" pitchFamily="2" charset="-122"/>
                <a:ea typeface="华文细黑" pitchFamily="2" charset="-122"/>
              </a:rPr>
              <a:t>二、管理会计发展新机遇</a:t>
            </a:r>
          </a:p>
        </p:txBody>
      </p:sp>
      <p:sp>
        <p:nvSpPr>
          <p:cNvPr id="12291" name="内容占位符 2"/>
          <p:cNvSpPr>
            <a:spLocks noGrp="1"/>
          </p:cNvSpPr>
          <p:nvPr>
            <p:ph idx="1"/>
          </p:nvPr>
        </p:nvSpPr>
        <p:spPr>
          <a:xfrm>
            <a:off x="609918" y="1143265"/>
            <a:ext cx="10989983" cy="5286925"/>
          </a:xfrm>
        </p:spPr>
        <p:txBody>
          <a:bodyPr/>
          <a:lstStyle/>
          <a:p>
            <a:pPr>
              <a:lnSpc>
                <a:spcPct val="150000"/>
              </a:lnSpc>
              <a:spcBef>
                <a:spcPts val="715"/>
              </a:spcBef>
              <a:buNone/>
            </a:pPr>
            <a:r>
              <a:rPr lang="zh-CN" altLang="en-US" sz="2800" b="1" dirty="0" smtClean="0">
                <a:solidFill>
                  <a:srgbClr val="000000"/>
                </a:solidFill>
                <a:latin typeface="华文细黑" pitchFamily="2" charset="-122"/>
                <a:ea typeface="华文细黑" pitchFamily="2" charset="-122"/>
              </a:rPr>
              <a:t>          </a:t>
            </a:r>
            <a:r>
              <a:rPr lang="en-US" altLang="zh-CN" sz="2800" b="1" dirty="0" smtClean="0">
                <a:solidFill>
                  <a:srgbClr val="000000"/>
                </a:solidFill>
                <a:latin typeface="华文细黑" pitchFamily="2" charset="-122"/>
                <a:ea typeface="华文细黑" pitchFamily="2" charset="-122"/>
              </a:rPr>
              <a:t>6</a:t>
            </a:r>
            <a:r>
              <a:rPr lang="zh-CN" altLang="en-US" sz="2800" b="1" dirty="0" smtClean="0">
                <a:solidFill>
                  <a:srgbClr val="000000"/>
                </a:solidFill>
                <a:latin typeface="华文细黑" pitchFamily="2" charset="-122"/>
                <a:ea typeface="华文细黑" pitchFamily="2" charset="-122"/>
              </a:rPr>
              <a:t>、人工</a:t>
            </a:r>
            <a:r>
              <a:rPr lang="zh-CN" altLang="en-US" sz="2800" b="1" dirty="0" smtClean="0">
                <a:latin typeface="华文细黑" pitchFamily="2" charset="-122"/>
                <a:ea typeface="华文细黑" pitchFamily="2" charset="-122"/>
              </a:rPr>
              <a:t>智能</a:t>
            </a:r>
            <a:r>
              <a:rPr lang="zh-CN" altLang="en-US" sz="2800" b="1" smtClean="0">
                <a:latin typeface="华文细黑" pitchFamily="2" charset="-122"/>
                <a:ea typeface="华文细黑" pitchFamily="2" charset="-122"/>
              </a:rPr>
              <a:t>快速发展提供</a:t>
            </a:r>
            <a:r>
              <a:rPr lang="zh-CN" altLang="en-US" sz="2800" b="1" cap="all" smtClean="0">
                <a:solidFill>
                  <a:srgbClr val="000000"/>
                </a:solidFill>
                <a:latin typeface="华文细黑" pitchFamily="2" charset="-122"/>
                <a:ea typeface="华文细黑" pitchFamily="2" charset="-122"/>
              </a:rPr>
              <a:t>我</a:t>
            </a:r>
            <a:r>
              <a:rPr lang="zh-CN" altLang="en-US" sz="2800" b="1" cap="all" smtClean="0">
                <a:latin typeface="华文细黑" pitchFamily="2" charset="-122"/>
                <a:ea typeface="华文细黑" pitchFamily="2" charset="-122"/>
              </a:rPr>
              <a:t>国</a:t>
            </a:r>
            <a:r>
              <a:rPr lang="zh-CN" altLang="en-US" sz="2800" b="1" cap="all" dirty="0" smtClean="0">
                <a:latin typeface="华文细黑" pitchFamily="2" charset="-122"/>
                <a:ea typeface="华文细黑" pitchFamily="2" charset="-122"/>
              </a:rPr>
              <a:t>管理会计发展的新机遇</a:t>
            </a:r>
            <a:endParaRPr lang="en-US" altLang="zh-CN" sz="2800" b="1" dirty="0" smtClean="0">
              <a:solidFill>
                <a:srgbClr val="000000"/>
              </a:solidFill>
              <a:latin typeface="华文细黑" pitchFamily="2" charset="-122"/>
              <a:ea typeface="华文细黑" pitchFamily="2" charset="-122"/>
            </a:endParaRPr>
          </a:p>
          <a:p>
            <a:pPr marL="226866" indent="-226866">
              <a:lnSpc>
                <a:spcPts val="2600"/>
              </a:lnSpc>
              <a:spcAft>
                <a:spcPct val="20000"/>
              </a:spcAft>
              <a:buClr>
                <a:srgbClr val="292929"/>
              </a:buClr>
              <a:buNone/>
            </a:pPr>
            <a:r>
              <a:rPr lang="zh-CN" altLang="en-US" sz="2400" dirty="0" smtClean="0">
                <a:latin typeface="华文细黑" pitchFamily="2" charset="-122"/>
                <a:ea typeface="华文细黑" pitchFamily="2" charset="-122"/>
              </a:rPr>
              <a:t>           管理会计的智能化，它是在传统管理会计信息系统的基础上结合管理会计专家系统和数据挖掘系统而形成的智能系统。</a:t>
            </a:r>
            <a:endParaRPr lang="en-US" altLang="zh-CN" sz="2400" dirty="0" smtClean="0">
              <a:latin typeface="华文细黑" pitchFamily="2" charset="-122"/>
              <a:ea typeface="华文细黑" pitchFamily="2" charset="-122"/>
            </a:endParaRPr>
          </a:p>
          <a:p>
            <a:pPr marL="226866" indent="-226866">
              <a:lnSpc>
                <a:spcPts val="2600"/>
              </a:lnSpc>
              <a:spcAft>
                <a:spcPct val="20000"/>
              </a:spcAft>
              <a:buClr>
                <a:srgbClr val="292929"/>
              </a:buClr>
              <a:buNone/>
            </a:pPr>
            <a:r>
              <a:rPr lang="en-US" altLang="zh-CN" sz="2400" dirty="0" smtClean="0">
                <a:latin typeface="华文细黑" pitchFamily="2" charset="-122"/>
                <a:ea typeface="华文细黑" pitchFamily="2" charset="-122"/>
              </a:rPr>
              <a:t>           </a:t>
            </a:r>
            <a:r>
              <a:rPr lang="zh-CN" altLang="en-US" sz="2400" dirty="0" smtClean="0">
                <a:latin typeface="华文细黑" pitchFamily="2" charset="-122"/>
                <a:ea typeface="华文细黑" pitchFamily="2" charset="-122"/>
              </a:rPr>
              <a:t>管理会计信息系统能够借助定量化的决策支持模型来辅助管理会计人员进行决策支持，管理会计专家系统能模拟管理会计专家思维来解决非结构性的问题，以神经网络为代表的数据挖掘系统具有良好的自组织、自学习和自适应能力。</a:t>
            </a:r>
            <a:endParaRPr lang="en-US" altLang="zh-CN" sz="2400" dirty="0" smtClean="0">
              <a:latin typeface="华文细黑" pitchFamily="2" charset="-122"/>
              <a:ea typeface="华文细黑" pitchFamily="2" charset="-122"/>
            </a:endParaRPr>
          </a:p>
          <a:p>
            <a:pPr marL="226866" indent="-226866">
              <a:lnSpc>
                <a:spcPts val="2600"/>
              </a:lnSpc>
              <a:spcAft>
                <a:spcPct val="20000"/>
              </a:spcAft>
              <a:buClr>
                <a:srgbClr val="292929"/>
              </a:buClr>
              <a:buNone/>
            </a:pPr>
            <a:r>
              <a:rPr lang="en-US" altLang="zh-CN" sz="2400" dirty="0" smtClean="0">
                <a:latin typeface="华文细黑" pitchFamily="2" charset="-122"/>
                <a:ea typeface="华文细黑" pitchFamily="2" charset="-122"/>
              </a:rPr>
              <a:t>           </a:t>
            </a:r>
            <a:r>
              <a:rPr lang="zh-CN" altLang="en-US" sz="2400" dirty="0" smtClean="0">
                <a:latin typeface="华文细黑" pitchFamily="2" charset="-122"/>
                <a:ea typeface="华文细黑" pitchFamily="2" charset="-122"/>
              </a:rPr>
              <a:t>实现这三种系统的相互结合、相互融合，则可实现管理会计的智能化。伴随管理会计智能化水平的发展，管理会计智能化这种学习人脑思维活动的程序会日臻完善，但它毕竟是管理会计人员思维的外化，其作用不是完全替代人，而是为管理会计人员完成大量繁琐的线性或非线性逻辑思维过程，减轻管理会计人员的工作量和工作强度。</a:t>
            </a:r>
          </a:p>
          <a:p>
            <a:pPr marL="226866" indent="-226866">
              <a:lnSpc>
                <a:spcPts val="2600"/>
              </a:lnSpc>
              <a:spcAft>
                <a:spcPct val="20000"/>
              </a:spcAft>
              <a:buClr>
                <a:srgbClr val="292929"/>
              </a:buClr>
              <a:buNone/>
            </a:pPr>
            <a:endParaRPr lang="en-GB" sz="2400" dirty="0">
              <a:latin typeface="华文细黑" pitchFamily="2" charset="-122"/>
              <a:ea typeface="华文细黑" pitchFamily="2" charset="-122"/>
            </a:endParaRPr>
          </a:p>
        </p:txBody>
      </p:sp>
    </p:spTree>
  </p:cSld>
  <p:clrMapOvr>
    <a:masterClrMapping/>
  </p:clrMapOvr>
  <p:transition spd="slow" advTm="0">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2291">
                                            <p:txEl>
                                              <p:pRg st="0" end="0"/>
                                            </p:txEl>
                                          </p:spTgt>
                                        </p:tgtEl>
                                        <p:attrNameLst>
                                          <p:attrName>style.visibility</p:attrName>
                                        </p:attrNameLst>
                                      </p:cBhvr>
                                      <p:to>
                                        <p:strVal val="visible"/>
                                      </p:to>
                                    </p:set>
                                    <p:animEffect transition="in" filter="blinds(horizontal)">
                                      <p:cBhvr>
                                        <p:cTn id="7" dur="500"/>
                                        <p:tgtEl>
                                          <p:spTgt spid="1229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12291">
                                            <p:txEl>
                                              <p:pRg st="1" end="1"/>
                                            </p:txEl>
                                          </p:spTgt>
                                        </p:tgtEl>
                                        <p:attrNameLst>
                                          <p:attrName>style.visibility</p:attrName>
                                        </p:attrNameLst>
                                      </p:cBhvr>
                                      <p:to>
                                        <p:strVal val="visible"/>
                                      </p:to>
                                    </p:set>
                                    <p:animEffect transition="in" filter="blinds(horizontal)">
                                      <p:cBhvr>
                                        <p:cTn id="12" dur="500"/>
                                        <p:tgtEl>
                                          <p:spTgt spid="1229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12291">
                                            <p:txEl>
                                              <p:pRg st="2" end="2"/>
                                            </p:txEl>
                                          </p:spTgt>
                                        </p:tgtEl>
                                        <p:attrNameLst>
                                          <p:attrName>style.visibility</p:attrName>
                                        </p:attrNameLst>
                                      </p:cBhvr>
                                      <p:to>
                                        <p:strVal val="visible"/>
                                      </p:to>
                                    </p:set>
                                    <p:animEffect transition="in" filter="blinds(horizontal)">
                                      <p:cBhvr>
                                        <p:cTn id="17" dur="500"/>
                                        <p:tgtEl>
                                          <p:spTgt spid="12291">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12291">
                                            <p:txEl>
                                              <p:pRg st="3" end="3"/>
                                            </p:txEl>
                                          </p:spTgt>
                                        </p:tgtEl>
                                        <p:attrNameLst>
                                          <p:attrName>style.visibility</p:attrName>
                                        </p:attrNameLst>
                                      </p:cBhvr>
                                      <p:to>
                                        <p:strVal val="visible"/>
                                      </p:to>
                                    </p:set>
                                    <p:animEffect transition="in" filter="blinds(horizontal)">
                                      <p:cBhvr>
                                        <p:cTn id="22" dur="500"/>
                                        <p:tgtEl>
                                          <p:spTgt spid="1229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图片 7"/>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616" y="793"/>
            <a:ext cx="12193647" cy="6860642"/>
          </a:xfrm>
          <a:prstGeom prst="rect">
            <a:avLst/>
          </a:prstGeom>
        </p:spPr>
      </p:pic>
      <p:sp>
        <p:nvSpPr>
          <p:cNvPr id="10" name="TextBox 9"/>
          <p:cNvSpPr txBox="1"/>
          <p:nvPr/>
        </p:nvSpPr>
        <p:spPr>
          <a:xfrm>
            <a:off x="8226506" y="3671108"/>
            <a:ext cx="3016204" cy="1231102"/>
          </a:xfrm>
          <a:prstGeom prst="rect">
            <a:avLst/>
          </a:prstGeom>
          <a:noFill/>
        </p:spPr>
        <p:txBody>
          <a:bodyPr wrap="none" lIns="121917" tIns="60958" rIns="121917" bIns="60958" rtlCol="0">
            <a:spAutoFit/>
          </a:bodyPr>
          <a:lstStyle/>
          <a:p>
            <a:pPr algn="r"/>
            <a:r>
              <a:rPr lang="zh-CN" altLang="en-US" sz="7200" b="1" dirty="0" smtClean="0">
                <a:solidFill>
                  <a:schemeClr val="accent1"/>
                </a:solidFill>
                <a:latin typeface="微软雅黑" panose="020B0503020204020204" pitchFamily="34" charset="-122"/>
                <a:ea typeface="微软雅黑" panose="020B0503020204020204" pitchFamily="34" charset="-122"/>
              </a:rPr>
              <a:t>谢谢！</a:t>
            </a:r>
            <a:endParaRPr lang="zh-CN" altLang="en-US" sz="7200" b="1" dirty="0">
              <a:solidFill>
                <a:schemeClr val="accent1"/>
              </a:solidFill>
              <a:latin typeface="微软雅黑" panose="020B0503020204020204" pitchFamily="34" charset="-122"/>
              <a:ea typeface="微软雅黑" panose="020B0503020204020204" pitchFamily="34" charset="-122"/>
            </a:endParaRPr>
          </a:p>
        </p:txBody>
      </p:sp>
      <p:cxnSp>
        <p:nvCxnSpPr>
          <p:cNvPr id="11" name="直接连接符 10"/>
          <p:cNvCxnSpPr/>
          <p:nvPr/>
        </p:nvCxnSpPr>
        <p:spPr>
          <a:xfrm>
            <a:off x="5019055" y="4998443"/>
            <a:ext cx="6028912" cy="0"/>
          </a:xfrm>
          <a:prstGeom prst="line">
            <a:avLst/>
          </a:prstGeom>
          <a:ln w="254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8170878" y="5190509"/>
            <a:ext cx="2428892" cy="615549"/>
          </a:xfrm>
          <a:prstGeom prst="rect">
            <a:avLst/>
          </a:prstGeom>
          <a:noFill/>
        </p:spPr>
        <p:txBody>
          <a:bodyPr wrap="square" lIns="121917" tIns="60958" rIns="121917" bIns="60958" rtlCol="0">
            <a:spAutoFit/>
          </a:bodyPr>
          <a:lstStyle/>
          <a:p>
            <a:pPr algn="r"/>
            <a:r>
              <a:rPr lang="zh-CN" altLang="en-US" sz="3200" b="1" dirty="0" smtClean="0">
                <a:solidFill>
                  <a:schemeClr val="tx1">
                    <a:lumMod val="75000"/>
                    <a:lumOff val="25000"/>
                  </a:schemeClr>
                </a:solidFill>
                <a:latin typeface="微软雅黑" pitchFamily="34" charset="-122"/>
                <a:ea typeface="微软雅黑" pitchFamily="34" charset="-122"/>
              </a:rPr>
              <a:t>秦荣生教授</a:t>
            </a:r>
            <a:endParaRPr lang="zh-CN" altLang="en-US" sz="3200" b="1" dirty="0">
              <a:solidFill>
                <a:schemeClr val="tx1">
                  <a:lumMod val="75000"/>
                  <a:lumOff val="25000"/>
                </a:schemeClr>
              </a:solidFill>
              <a:latin typeface="微软雅黑" pitchFamily="34" charset="-122"/>
              <a:ea typeface="微软雅黑" pitchFamily="34" charset="-122"/>
            </a:endParaRPr>
          </a:p>
        </p:txBody>
      </p:sp>
      <p:pic>
        <p:nvPicPr>
          <p:cNvPr id="9" name="Picture 2" descr="C:\Users\1\Desktop\logo.png"/>
          <p:cNvPicPr>
            <a:picLocks noChangeAspect="1" noChangeArrowheads="1"/>
          </p:cNvPicPr>
          <p:nvPr/>
        </p:nvPicPr>
        <p:blipFill>
          <a:blip r:embed="rId4">
            <a:extLst>
              <a:ext uri="{28A0092B-C50C-407E-A947-70E740481C1C}">
                <a14:useLocalDpi xmlns="" xmlns:a14="http://schemas.microsoft.com/office/drawing/2010/main" val="0"/>
              </a:ext>
            </a:extLst>
          </a:blip>
          <a:srcRect/>
          <a:stretch>
            <a:fillRect/>
          </a:stretch>
        </p:blipFill>
        <p:spPr bwMode="auto">
          <a:xfrm>
            <a:off x="986606" y="405458"/>
            <a:ext cx="1163649" cy="1152128"/>
          </a:xfrm>
          <a:prstGeom prst="rect">
            <a:avLst/>
          </a:prstGeom>
          <a:noFill/>
          <a:extLst>
            <a:ext uri="{909E8E84-426E-40DD-AFC4-6F175D3DCCD1}">
              <a14:hiddenFill xmlns="" xmlns:a14="http://schemas.microsoft.com/office/drawing/2010/main">
                <a:solidFill>
                  <a:srgbClr val="FFFFFF"/>
                </a:solidFill>
              </a14:hiddenFill>
            </a:ext>
          </a:extLst>
        </p:spPr>
      </p:pic>
    </p:spTree>
  </p:cSld>
  <p:clrMapOvr>
    <a:masterClrMapping/>
  </p:clrMapOvr>
  <p:transition spd="slow" advTm="0">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nodeType="after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1000" fill="hold"/>
                                        <p:tgtEl>
                                          <p:spTgt spid="8"/>
                                        </p:tgtEl>
                                        <p:attrNameLst>
                                          <p:attrName>ppt_w</p:attrName>
                                        </p:attrNameLst>
                                      </p:cBhvr>
                                      <p:tavLst>
                                        <p:tav tm="0">
                                          <p:val>
                                            <p:strVal val="#ppt_w*0.70"/>
                                          </p:val>
                                        </p:tav>
                                        <p:tav tm="100000">
                                          <p:val>
                                            <p:strVal val="#ppt_w"/>
                                          </p:val>
                                        </p:tav>
                                      </p:tavLst>
                                    </p:anim>
                                    <p:anim calcmode="lin" valueType="num">
                                      <p:cBhvr>
                                        <p:cTn id="8" dur="1000" fill="hold"/>
                                        <p:tgtEl>
                                          <p:spTgt spid="8"/>
                                        </p:tgtEl>
                                        <p:attrNameLst>
                                          <p:attrName>ppt_h</p:attrName>
                                        </p:attrNameLst>
                                      </p:cBhvr>
                                      <p:tavLst>
                                        <p:tav tm="0">
                                          <p:val>
                                            <p:strVal val="#ppt_h"/>
                                          </p:val>
                                        </p:tav>
                                        <p:tav tm="100000">
                                          <p:val>
                                            <p:strVal val="#ppt_h"/>
                                          </p:val>
                                        </p:tav>
                                      </p:tavLst>
                                    </p:anim>
                                    <p:animEffect transition="in" filter="fade">
                                      <p:cBhvr>
                                        <p:cTn id="9" dur="1000"/>
                                        <p:tgtEl>
                                          <p:spTgt spid="8"/>
                                        </p:tgtEl>
                                      </p:cBhvr>
                                    </p:animEffect>
                                  </p:childTnLst>
                                </p:cTn>
                              </p:par>
                            </p:childTnLst>
                          </p:cTn>
                        </p:par>
                        <p:par>
                          <p:cTn id="10" fill="hold">
                            <p:stCondLst>
                              <p:cond delay="1000"/>
                            </p:stCondLst>
                            <p:childTnLst>
                              <p:par>
                                <p:cTn id="11" presetID="41" presetClass="entr" presetSubtype="0" fill="hold" grpId="0" nodeType="afterEffect">
                                  <p:stCondLst>
                                    <p:cond delay="0"/>
                                  </p:stCondLst>
                                  <p:iterate type="lt">
                                    <p:tmPct val="10000"/>
                                  </p:iterate>
                                  <p:childTnLst>
                                    <p:set>
                                      <p:cBhvr>
                                        <p:cTn id="12" dur="1" fill="hold">
                                          <p:stCondLst>
                                            <p:cond delay="0"/>
                                          </p:stCondLst>
                                        </p:cTn>
                                        <p:tgtEl>
                                          <p:spTgt spid="10"/>
                                        </p:tgtEl>
                                        <p:attrNameLst>
                                          <p:attrName>style.visibility</p:attrName>
                                        </p:attrNameLst>
                                      </p:cBhvr>
                                      <p:to>
                                        <p:strVal val="visible"/>
                                      </p:to>
                                    </p:set>
                                    <p:anim calcmode="lin" valueType="num">
                                      <p:cBhvr>
                                        <p:cTn id="13" dur="500" fill="hold"/>
                                        <p:tgtEl>
                                          <p:spTgt spid="10"/>
                                        </p:tgtEl>
                                        <p:attrNameLst>
                                          <p:attrName>ppt_x</p:attrName>
                                        </p:attrNameLst>
                                      </p:cBhvr>
                                      <p:tavLst>
                                        <p:tav tm="0">
                                          <p:val>
                                            <p:strVal val="#ppt_x"/>
                                          </p:val>
                                        </p:tav>
                                        <p:tav tm="50000">
                                          <p:val>
                                            <p:strVal val="#ppt_x+.1"/>
                                          </p:val>
                                        </p:tav>
                                        <p:tav tm="100000">
                                          <p:val>
                                            <p:strVal val="#ppt_x"/>
                                          </p:val>
                                        </p:tav>
                                      </p:tavLst>
                                    </p:anim>
                                    <p:anim calcmode="lin" valueType="num">
                                      <p:cBhvr>
                                        <p:cTn id="14" dur="500" fill="hold"/>
                                        <p:tgtEl>
                                          <p:spTgt spid="10"/>
                                        </p:tgtEl>
                                        <p:attrNameLst>
                                          <p:attrName>ppt_y</p:attrName>
                                        </p:attrNameLst>
                                      </p:cBhvr>
                                      <p:tavLst>
                                        <p:tav tm="0">
                                          <p:val>
                                            <p:strVal val="#ppt_y"/>
                                          </p:val>
                                        </p:tav>
                                        <p:tav tm="100000">
                                          <p:val>
                                            <p:strVal val="#ppt_y"/>
                                          </p:val>
                                        </p:tav>
                                      </p:tavLst>
                                    </p:anim>
                                    <p:anim calcmode="lin" valueType="num">
                                      <p:cBhvr>
                                        <p:cTn id="15" dur="500" fill="hold"/>
                                        <p:tgtEl>
                                          <p:spTgt spid="10"/>
                                        </p:tgtEl>
                                        <p:attrNameLst>
                                          <p:attrName>ppt_h</p:attrName>
                                        </p:attrNameLst>
                                      </p:cBhvr>
                                      <p:tavLst>
                                        <p:tav tm="0">
                                          <p:val>
                                            <p:strVal val="#ppt_h/10"/>
                                          </p:val>
                                        </p:tav>
                                        <p:tav tm="50000">
                                          <p:val>
                                            <p:strVal val="#ppt_h+.01"/>
                                          </p:val>
                                        </p:tav>
                                        <p:tav tm="100000">
                                          <p:val>
                                            <p:strVal val="#ppt_h"/>
                                          </p:val>
                                        </p:tav>
                                      </p:tavLst>
                                    </p:anim>
                                    <p:anim calcmode="lin" valueType="num">
                                      <p:cBhvr>
                                        <p:cTn id="16" dur="500" fill="hold"/>
                                        <p:tgtEl>
                                          <p:spTgt spid="10"/>
                                        </p:tgtEl>
                                        <p:attrNameLst>
                                          <p:attrName>ppt_w</p:attrName>
                                        </p:attrNameLst>
                                      </p:cBhvr>
                                      <p:tavLst>
                                        <p:tav tm="0">
                                          <p:val>
                                            <p:strVal val="#ppt_w/10"/>
                                          </p:val>
                                        </p:tav>
                                        <p:tav tm="50000">
                                          <p:val>
                                            <p:strVal val="#ppt_w+.01"/>
                                          </p:val>
                                        </p:tav>
                                        <p:tav tm="100000">
                                          <p:val>
                                            <p:strVal val="#ppt_w"/>
                                          </p:val>
                                        </p:tav>
                                      </p:tavLst>
                                    </p:anim>
                                    <p:animEffect transition="in" filter="fade">
                                      <p:cBhvr>
                                        <p:cTn id="17" dur="500" tmFilter="0,0; .5, 1; 1, 1"/>
                                        <p:tgtEl>
                                          <p:spTgt spid="10"/>
                                        </p:tgtEl>
                                      </p:cBhvr>
                                    </p:animEffect>
                                  </p:childTnLst>
                                </p:cTn>
                              </p:par>
                            </p:childTnLst>
                          </p:cTn>
                        </p:par>
                        <p:par>
                          <p:cTn id="18" fill="hold">
                            <p:stCondLst>
                              <p:cond delay="1600"/>
                            </p:stCondLst>
                            <p:childTnLst>
                              <p:par>
                                <p:cTn id="19" presetID="22" presetClass="entr" presetSubtype="8" fill="hold" nodeType="afterEffect">
                                  <p:stCondLst>
                                    <p:cond delay="0"/>
                                  </p:stCondLst>
                                  <p:childTnLst>
                                    <p:set>
                                      <p:cBhvr>
                                        <p:cTn id="20" dur="1" fill="hold">
                                          <p:stCondLst>
                                            <p:cond delay="0"/>
                                          </p:stCondLst>
                                        </p:cTn>
                                        <p:tgtEl>
                                          <p:spTgt spid="11"/>
                                        </p:tgtEl>
                                        <p:attrNameLst>
                                          <p:attrName>style.visibility</p:attrName>
                                        </p:attrNameLst>
                                      </p:cBhvr>
                                      <p:to>
                                        <p:strVal val="visible"/>
                                      </p:to>
                                    </p:set>
                                    <p:animEffect transition="in" filter="wipe(left)">
                                      <p:cBhvr>
                                        <p:cTn id="21" dur="500"/>
                                        <p:tgtEl>
                                          <p:spTgt spid="11"/>
                                        </p:tgtEl>
                                      </p:cBhvr>
                                    </p:animEffect>
                                  </p:childTnLst>
                                </p:cTn>
                              </p:par>
                            </p:childTnLst>
                          </p:cTn>
                        </p:par>
                        <p:par>
                          <p:cTn id="22" fill="hold">
                            <p:stCondLst>
                              <p:cond delay="2100"/>
                            </p:stCondLst>
                            <p:childTnLst>
                              <p:par>
                                <p:cTn id="23" presetID="22" presetClass="entr" presetSubtype="8" fill="hold" grpId="0" nodeType="afterEffect">
                                  <p:stCondLst>
                                    <p:cond delay="0"/>
                                  </p:stCondLst>
                                  <p:childTnLst>
                                    <p:set>
                                      <p:cBhvr>
                                        <p:cTn id="24" dur="1" fill="hold">
                                          <p:stCondLst>
                                            <p:cond delay="0"/>
                                          </p:stCondLst>
                                        </p:cTn>
                                        <p:tgtEl>
                                          <p:spTgt spid="13"/>
                                        </p:tgtEl>
                                        <p:attrNameLst>
                                          <p:attrName>style.visibility</p:attrName>
                                        </p:attrNameLst>
                                      </p:cBhvr>
                                      <p:to>
                                        <p:strVal val="visible"/>
                                      </p:to>
                                    </p:set>
                                    <p:animEffect transition="in" filter="wipe(left)">
                                      <p:cBhvr>
                                        <p:cTn id="25"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0" y="0"/>
            <a:ext cx="3722911" cy="685958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7" name="圆角矩形 66"/>
          <p:cNvSpPr/>
          <p:nvPr/>
        </p:nvSpPr>
        <p:spPr>
          <a:xfrm>
            <a:off x="5791629" y="1573726"/>
            <a:ext cx="512927" cy="511504"/>
          </a:xfrm>
          <a:prstGeom prst="roundRect">
            <a:avLst/>
          </a:prstGeom>
          <a:solidFill>
            <a:schemeClr val="accent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21892" tIns="60946" rIns="121892" bIns="60946" anchor="ctr"/>
          <a:lstStyle/>
          <a:p>
            <a:pPr algn="ctr">
              <a:defRPr/>
            </a:pPr>
            <a:r>
              <a:rPr lang="en-US" altLang="zh-CN" sz="3600" dirty="0">
                <a:latin typeface="+mj-lt"/>
                <a:ea typeface="Arial Unicode MS" panose="020B0604020202020204" pitchFamily="34" charset="-122"/>
                <a:cs typeface="Arial Unicode MS" panose="020B0604020202020204" pitchFamily="34" charset="-122"/>
              </a:rPr>
              <a:t>1</a:t>
            </a:r>
            <a:endParaRPr lang="zh-CN" altLang="en-US" sz="3600" dirty="0">
              <a:latin typeface="+mj-lt"/>
              <a:ea typeface="Arial Unicode MS" panose="020B0604020202020204" pitchFamily="34" charset="-122"/>
              <a:cs typeface="Arial Unicode MS" panose="020B0604020202020204" pitchFamily="34" charset="-122"/>
            </a:endParaRPr>
          </a:p>
        </p:txBody>
      </p:sp>
      <p:grpSp>
        <p:nvGrpSpPr>
          <p:cNvPr id="68" name="组合 67"/>
          <p:cNvGrpSpPr/>
          <p:nvPr/>
        </p:nvGrpSpPr>
        <p:grpSpPr>
          <a:xfrm>
            <a:off x="6670679" y="1572406"/>
            <a:ext cx="4572032" cy="790235"/>
            <a:chOff x="6339097" y="1573726"/>
            <a:chExt cx="3943233" cy="511504"/>
          </a:xfrm>
        </p:grpSpPr>
        <p:sp>
          <p:nvSpPr>
            <p:cNvPr id="69" name="圆角矩形 68"/>
            <p:cNvSpPr/>
            <p:nvPr/>
          </p:nvSpPr>
          <p:spPr>
            <a:xfrm>
              <a:off x="6339097" y="1573726"/>
              <a:ext cx="3744416" cy="511504"/>
            </a:xfrm>
            <a:prstGeom prst="roundRect">
              <a:avLst/>
            </a:prstGeom>
            <a:solidFill>
              <a:schemeClr val="accent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21960" tIns="60980" rIns="121960" bIns="60980" anchor="ctr"/>
            <a:lstStyle/>
            <a:p>
              <a:pPr algn="ctr">
                <a:defRPr/>
              </a:pPr>
              <a:endParaRPr lang="zh-CN" altLang="en-US" sz="3600" dirty="0">
                <a:latin typeface="+mj-lt"/>
                <a:ea typeface="Arial Unicode MS" panose="020B0604020202020204" pitchFamily="34" charset="-122"/>
                <a:cs typeface="Arial Unicode MS" panose="020B0604020202020204" pitchFamily="34" charset="-122"/>
              </a:endParaRPr>
            </a:p>
          </p:txBody>
        </p:sp>
        <p:sp>
          <p:nvSpPr>
            <p:cNvPr id="70" name="矩形 69"/>
            <p:cNvSpPr/>
            <p:nvPr/>
          </p:nvSpPr>
          <p:spPr>
            <a:xfrm>
              <a:off x="6485303" y="1614014"/>
              <a:ext cx="3797027" cy="399128"/>
            </a:xfrm>
            <a:prstGeom prst="rect">
              <a:avLst/>
            </a:prstGeom>
          </p:spPr>
          <p:txBody>
            <a:bodyPr wrap="square" lIns="121960" tIns="60980" rIns="121960" bIns="60980">
              <a:spAutoFit/>
            </a:bodyPr>
            <a:lstStyle/>
            <a:p>
              <a:pPr>
                <a:defRPr/>
              </a:pPr>
              <a:r>
                <a:rPr lang="zh-CN" altLang="en-US" sz="3200" b="1" kern="100" dirty="0" smtClean="0">
                  <a:solidFill>
                    <a:schemeClr val="bg1"/>
                  </a:solidFill>
                  <a:latin typeface="微软雅黑" pitchFamily="34" charset="-122"/>
                  <a:ea typeface="微软雅黑" pitchFamily="34" charset="-122"/>
                  <a:cs typeface="Times New Roman" panose="02020603050405020304" pitchFamily="18" charset="0"/>
                </a:rPr>
                <a:t>中国的数字经济时代</a:t>
              </a:r>
              <a:endParaRPr lang="zh-CN" altLang="zh-CN" sz="3200" b="1" kern="100" dirty="0">
                <a:solidFill>
                  <a:schemeClr val="bg1"/>
                </a:solidFill>
                <a:latin typeface="微软雅黑" pitchFamily="34" charset="-122"/>
                <a:ea typeface="微软雅黑" pitchFamily="34" charset="-122"/>
                <a:cs typeface="Times New Roman" panose="02020603050405020304" pitchFamily="18" charset="0"/>
              </a:endParaRPr>
            </a:p>
          </p:txBody>
        </p:sp>
      </p:grpSp>
      <p:sp>
        <p:nvSpPr>
          <p:cNvPr id="71" name="圆角矩形 70"/>
          <p:cNvSpPr/>
          <p:nvPr/>
        </p:nvSpPr>
        <p:spPr>
          <a:xfrm>
            <a:off x="5741985" y="3572670"/>
            <a:ext cx="512927" cy="511504"/>
          </a:xfrm>
          <a:prstGeom prst="roundRect">
            <a:avLst/>
          </a:prstGeom>
          <a:solidFill>
            <a:schemeClr val="accent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21892" tIns="60946" rIns="121892" bIns="60946" anchor="ctr"/>
          <a:lstStyle/>
          <a:p>
            <a:pPr algn="ctr">
              <a:defRPr/>
            </a:pPr>
            <a:r>
              <a:rPr lang="en-US" altLang="zh-CN" sz="3600" dirty="0">
                <a:latin typeface="+mj-lt"/>
                <a:ea typeface="Arial Unicode MS" panose="020B0604020202020204" pitchFamily="34" charset="-122"/>
                <a:cs typeface="Arial Unicode MS" panose="020B0604020202020204" pitchFamily="34" charset="-122"/>
              </a:rPr>
              <a:t>2</a:t>
            </a:r>
            <a:endParaRPr lang="zh-CN" altLang="en-US" sz="3600" dirty="0">
              <a:latin typeface="+mj-lt"/>
              <a:ea typeface="Arial Unicode MS" panose="020B0604020202020204" pitchFamily="34" charset="-122"/>
              <a:cs typeface="Arial Unicode MS" panose="020B0604020202020204" pitchFamily="34" charset="-122"/>
            </a:endParaRPr>
          </a:p>
        </p:txBody>
      </p:sp>
      <p:grpSp>
        <p:nvGrpSpPr>
          <p:cNvPr id="72" name="组合 71"/>
          <p:cNvGrpSpPr/>
          <p:nvPr/>
        </p:nvGrpSpPr>
        <p:grpSpPr>
          <a:xfrm>
            <a:off x="6742117" y="3501230"/>
            <a:ext cx="4357718" cy="785820"/>
            <a:chOff x="6315199" y="2410178"/>
            <a:chExt cx="5570960" cy="511504"/>
          </a:xfrm>
        </p:grpSpPr>
        <p:sp>
          <p:nvSpPr>
            <p:cNvPr id="73" name="圆角矩形 72"/>
            <p:cNvSpPr/>
            <p:nvPr/>
          </p:nvSpPr>
          <p:spPr>
            <a:xfrm>
              <a:off x="6315199" y="2410178"/>
              <a:ext cx="5570960" cy="511504"/>
            </a:xfrm>
            <a:prstGeom prst="roundRect">
              <a:avLst/>
            </a:prstGeom>
            <a:solidFill>
              <a:schemeClr val="accent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21960" tIns="60980" rIns="121960" bIns="60980" anchor="ctr"/>
            <a:lstStyle/>
            <a:p>
              <a:pPr algn="ctr">
                <a:defRPr/>
              </a:pPr>
              <a:endParaRPr lang="zh-CN" altLang="en-US" sz="3600" dirty="0">
                <a:latin typeface="+mj-lt"/>
                <a:ea typeface="Arial Unicode MS" panose="020B0604020202020204" pitchFamily="34" charset="-122"/>
                <a:cs typeface="Arial Unicode MS" panose="020B0604020202020204" pitchFamily="34" charset="-122"/>
              </a:endParaRPr>
            </a:p>
          </p:txBody>
        </p:sp>
        <p:sp>
          <p:nvSpPr>
            <p:cNvPr id="74" name="矩形 73"/>
            <p:cNvSpPr/>
            <p:nvPr/>
          </p:nvSpPr>
          <p:spPr>
            <a:xfrm>
              <a:off x="6485302" y="2450467"/>
              <a:ext cx="5309529" cy="434758"/>
            </a:xfrm>
            <a:prstGeom prst="rect">
              <a:avLst/>
            </a:prstGeom>
          </p:spPr>
          <p:txBody>
            <a:bodyPr wrap="square" lIns="121960" tIns="60980" rIns="121960" bIns="60980">
              <a:spAutoFit/>
            </a:bodyPr>
            <a:lstStyle/>
            <a:p>
              <a:pPr>
                <a:defRPr/>
              </a:pPr>
              <a:r>
                <a:rPr lang="zh-CN" altLang="en-US" sz="3200" b="1" kern="100" dirty="0" smtClean="0">
                  <a:solidFill>
                    <a:schemeClr val="bg1"/>
                  </a:solidFill>
                  <a:latin typeface="微软雅黑" panose="020B0503020204020204" pitchFamily="34" charset="-122"/>
                  <a:ea typeface="微软雅黑" panose="020B0503020204020204" pitchFamily="34" charset="-122"/>
                  <a:cs typeface="Times New Roman" panose="02020603050405020304" pitchFamily="18" charset="0"/>
                </a:rPr>
                <a:t> 管理会计发展新机遇</a:t>
              </a:r>
              <a:endParaRPr lang="zh-CN" altLang="zh-CN" sz="3200" b="1" kern="100" dirty="0">
                <a:solidFill>
                  <a:schemeClr val="bg1"/>
                </a:solidFill>
                <a:latin typeface="微软雅黑" panose="020B0503020204020204" pitchFamily="34" charset="-122"/>
                <a:ea typeface="微软雅黑" panose="020B0503020204020204" pitchFamily="34" charset="-122"/>
                <a:cs typeface="Times New Roman" panose="02020603050405020304" pitchFamily="18" charset="0"/>
              </a:endParaRPr>
            </a:p>
          </p:txBody>
        </p:sp>
      </p:grpSp>
      <p:sp>
        <p:nvSpPr>
          <p:cNvPr id="87" name="TextBox 86"/>
          <p:cNvSpPr txBox="1"/>
          <p:nvPr/>
        </p:nvSpPr>
        <p:spPr>
          <a:xfrm>
            <a:off x="338535" y="2219568"/>
            <a:ext cx="2806485" cy="1354243"/>
          </a:xfrm>
          <a:prstGeom prst="rect">
            <a:avLst/>
          </a:prstGeom>
          <a:noFill/>
        </p:spPr>
        <p:txBody>
          <a:bodyPr wrap="square" lIns="121880" tIns="60938" rIns="121880" bIns="60938">
            <a:spAutoFit/>
          </a:bodyPr>
          <a:lstStyle/>
          <a:p>
            <a:pPr algn="r">
              <a:defRPr/>
            </a:pPr>
            <a:r>
              <a:rPr lang="zh-CN" altLang="en-US" sz="4800" b="1" spc="200" dirty="0" smtClean="0">
                <a:solidFill>
                  <a:schemeClr val="bg1"/>
                </a:solidFill>
                <a:latin typeface="微软雅黑" panose="020B0503020204020204" pitchFamily="34" charset="-122"/>
                <a:ea typeface="微软雅黑" panose="020B0503020204020204" pitchFamily="34" charset="-122"/>
              </a:rPr>
              <a:t>目录 </a:t>
            </a:r>
            <a:endParaRPr lang="en-US" altLang="zh-CN" sz="4800" b="1" spc="200" dirty="0" smtClean="0">
              <a:solidFill>
                <a:schemeClr val="bg1"/>
              </a:solidFill>
              <a:latin typeface="微软雅黑" panose="020B0503020204020204" pitchFamily="34" charset="-122"/>
              <a:ea typeface="微软雅黑" panose="020B0503020204020204" pitchFamily="34" charset="-122"/>
            </a:endParaRPr>
          </a:p>
          <a:p>
            <a:pPr algn="r">
              <a:defRPr/>
            </a:pPr>
            <a:r>
              <a:rPr lang="en-US" altLang="zh-CN" sz="3200" b="1" spc="200" dirty="0" smtClean="0">
                <a:solidFill>
                  <a:schemeClr val="bg1"/>
                </a:solidFill>
                <a:latin typeface="微软雅黑" panose="020B0503020204020204" pitchFamily="34" charset="-122"/>
                <a:ea typeface="微软雅黑" panose="020B0503020204020204" pitchFamily="34" charset="-122"/>
              </a:rPr>
              <a:t>CONTENTS</a:t>
            </a:r>
            <a:endParaRPr lang="zh-CN" altLang="en-US" sz="3200" b="1" spc="200" dirty="0">
              <a:solidFill>
                <a:schemeClr val="bg1"/>
              </a:solidFill>
              <a:latin typeface="微软雅黑" panose="020B0503020204020204" pitchFamily="34" charset="-122"/>
              <a:ea typeface="微软雅黑" panose="020B0503020204020204" pitchFamily="34" charset="-122"/>
            </a:endParaRPr>
          </a:p>
        </p:txBody>
      </p:sp>
      <p:sp>
        <p:nvSpPr>
          <p:cNvPr id="88" name="下箭头 87"/>
          <p:cNvSpPr/>
          <p:nvPr/>
        </p:nvSpPr>
        <p:spPr>
          <a:xfrm rot="16200000">
            <a:off x="4614050" y="1505925"/>
            <a:ext cx="576064" cy="679386"/>
          </a:xfrm>
          <a:prstGeom prst="downArrow">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91388" tIns="45695" rIns="91388" bIns="45695" rtlCol="0" anchor="ctr"/>
          <a:lstStyle/>
          <a:p>
            <a:pPr algn="ctr"/>
            <a:endParaRPr lang="zh-CN" altLang="en-US"/>
          </a:p>
        </p:txBody>
      </p:sp>
    </p:spTree>
  </p:cSld>
  <p:clrMapOvr>
    <a:masterClrMapping/>
  </p:clrMapOvr>
  <p:transition spd="slow" advTm="0">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17" presetClass="entr" presetSubtype="1" fill="hold" grpId="0" nodeType="afterEffect">
                                  <p:stCondLst>
                                    <p:cond delay="0"/>
                                  </p:stCondLst>
                                  <p:iterate type="lt">
                                    <p:tmPct val="40000"/>
                                  </p:iterate>
                                  <p:childTnLst>
                                    <p:set>
                                      <p:cBhvr>
                                        <p:cTn id="11" dur="1" fill="hold">
                                          <p:stCondLst>
                                            <p:cond delay="0"/>
                                          </p:stCondLst>
                                        </p:cTn>
                                        <p:tgtEl>
                                          <p:spTgt spid="87"/>
                                        </p:tgtEl>
                                        <p:attrNameLst>
                                          <p:attrName>style.visibility</p:attrName>
                                        </p:attrNameLst>
                                      </p:cBhvr>
                                      <p:to>
                                        <p:strVal val="visible"/>
                                      </p:to>
                                    </p:set>
                                    <p:anim calcmode="lin" valueType="num">
                                      <p:cBhvr>
                                        <p:cTn id="12" dur="250" fill="hold"/>
                                        <p:tgtEl>
                                          <p:spTgt spid="87"/>
                                        </p:tgtEl>
                                        <p:attrNameLst>
                                          <p:attrName>ppt_x</p:attrName>
                                        </p:attrNameLst>
                                      </p:cBhvr>
                                      <p:tavLst>
                                        <p:tav tm="0">
                                          <p:val>
                                            <p:strVal val="#ppt_x"/>
                                          </p:val>
                                        </p:tav>
                                        <p:tav tm="100000">
                                          <p:val>
                                            <p:strVal val="#ppt_x"/>
                                          </p:val>
                                        </p:tav>
                                      </p:tavLst>
                                    </p:anim>
                                    <p:anim calcmode="lin" valueType="num">
                                      <p:cBhvr>
                                        <p:cTn id="13" dur="250" fill="hold"/>
                                        <p:tgtEl>
                                          <p:spTgt spid="87"/>
                                        </p:tgtEl>
                                        <p:attrNameLst>
                                          <p:attrName>ppt_y</p:attrName>
                                        </p:attrNameLst>
                                      </p:cBhvr>
                                      <p:tavLst>
                                        <p:tav tm="0">
                                          <p:val>
                                            <p:strVal val="#ppt_y-#ppt_h/2"/>
                                          </p:val>
                                        </p:tav>
                                        <p:tav tm="100000">
                                          <p:val>
                                            <p:strVal val="#ppt_y"/>
                                          </p:val>
                                        </p:tav>
                                      </p:tavLst>
                                    </p:anim>
                                    <p:anim calcmode="lin" valueType="num">
                                      <p:cBhvr>
                                        <p:cTn id="14" dur="250" fill="hold"/>
                                        <p:tgtEl>
                                          <p:spTgt spid="87"/>
                                        </p:tgtEl>
                                        <p:attrNameLst>
                                          <p:attrName>ppt_w</p:attrName>
                                        </p:attrNameLst>
                                      </p:cBhvr>
                                      <p:tavLst>
                                        <p:tav tm="0">
                                          <p:val>
                                            <p:strVal val="#ppt_w"/>
                                          </p:val>
                                        </p:tav>
                                        <p:tav tm="100000">
                                          <p:val>
                                            <p:strVal val="#ppt_w"/>
                                          </p:val>
                                        </p:tav>
                                      </p:tavLst>
                                    </p:anim>
                                    <p:anim calcmode="lin" valueType="num">
                                      <p:cBhvr>
                                        <p:cTn id="15" dur="250" fill="hold"/>
                                        <p:tgtEl>
                                          <p:spTgt spid="87"/>
                                        </p:tgtEl>
                                        <p:attrNameLst>
                                          <p:attrName>ppt_h</p:attrName>
                                        </p:attrNameLst>
                                      </p:cBhvr>
                                      <p:tavLst>
                                        <p:tav tm="0">
                                          <p:val>
                                            <p:fltVal val="0"/>
                                          </p:val>
                                        </p:tav>
                                        <p:tav tm="100000">
                                          <p:val>
                                            <p:strVal val="#ppt_h"/>
                                          </p:val>
                                        </p:tav>
                                      </p:tavLst>
                                    </p:anim>
                                  </p:childTnLst>
                                </p:cTn>
                              </p:par>
                            </p:childTnLst>
                          </p:cTn>
                        </p:par>
                        <p:par>
                          <p:cTn id="16" fill="hold">
                            <p:stCondLst>
                              <p:cond delay="1650"/>
                            </p:stCondLst>
                            <p:childTnLst>
                              <p:par>
                                <p:cTn id="17" presetID="10" presetClass="entr" presetSubtype="0" fill="hold" grpId="0" nodeType="afterEffect">
                                  <p:stCondLst>
                                    <p:cond delay="0"/>
                                  </p:stCondLst>
                                  <p:childTnLst>
                                    <p:set>
                                      <p:cBhvr>
                                        <p:cTn id="18" dur="1" fill="hold">
                                          <p:stCondLst>
                                            <p:cond delay="0"/>
                                          </p:stCondLst>
                                        </p:cTn>
                                        <p:tgtEl>
                                          <p:spTgt spid="67"/>
                                        </p:tgtEl>
                                        <p:attrNameLst>
                                          <p:attrName>style.visibility</p:attrName>
                                        </p:attrNameLst>
                                      </p:cBhvr>
                                      <p:to>
                                        <p:strVal val="visible"/>
                                      </p:to>
                                    </p:set>
                                    <p:animEffect transition="in" filter="fade">
                                      <p:cBhvr>
                                        <p:cTn id="19" dur="1000"/>
                                        <p:tgtEl>
                                          <p:spTgt spid="67"/>
                                        </p:tgtEl>
                                      </p:cBhvr>
                                    </p:animEffect>
                                  </p:childTnLst>
                                </p:cTn>
                              </p:par>
                              <p:par>
                                <p:cTn id="20" presetID="56" presetClass="path" presetSubtype="0" accel="50000" decel="50000" fill="hold" grpId="1" nodeType="withEffect">
                                  <p:stCondLst>
                                    <p:cond delay="0"/>
                                  </p:stCondLst>
                                  <p:childTnLst>
                                    <p:animMotion origin="layout" path="M -0.03737 0.04121 L -6.25E-7 -3.33333E-6 " pathEditMode="relative" rAng="0" ptsTypes="AA">
                                      <p:cBhvr>
                                        <p:cTn id="21" dur="700" fill="hold"/>
                                        <p:tgtEl>
                                          <p:spTgt spid="67"/>
                                        </p:tgtEl>
                                        <p:attrNameLst>
                                          <p:attrName>ppt_x</p:attrName>
                                          <p:attrName>ppt_y</p:attrName>
                                        </p:attrNameLst>
                                      </p:cBhvr>
                                      <p:rCtr x="1862" y="-2060"/>
                                    </p:animMotion>
                                  </p:childTnLst>
                                </p:cTn>
                              </p:par>
                              <p:par>
                                <p:cTn id="22" presetID="22" presetClass="entr" presetSubtype="8" fill="hold" nodeType="withEffect">
                                  <p:stCondLst>
                                    <p:cond delay="250"/>
                                  </p:stCondLst>
                                  <p:childTnLst>
                                    <p:set>
                                      <p:cBhvr>
                                        <p:cTn id="23" dur="1" fill="hold">
                                          <p:stCondLst>
                                            <p:cond delay="0"/>
                                          </p:stCondLst>
                                        </p:cTn>
                                        <p:tgtEl>
                                          <p:spTgt spid="68"/>
                                        </p:tgtEl>
                                        <p:attrNameLst>
                                          <p:attrName>style.visibility</p:attrName>
                                        </p:attrNameLst>
                                      </p:cBhvr>
                                      <p:to>
                                        <p:strVal val="visible"/>
                                      </p:to>
                                    </p:set>
                                    <p:animEffect transition="in" filter="wipe(left)">
                                      <p:cBhvr>
                                        <p:cTn id="24" dur="500"/>
                                        <p:tgtEl>
                                          <p:spTgt spid="68"/>
                                        </p:tgtEl>
                                      </p:cBhvr>
                                    </p:animEffect>
                                  </p:childTnLst>
                                </p:cTn>
                              </p:par>
                              <p:par>
                                <p:cTn id="25" presetID="10" presetClass="entr" presetSubtype="0" fill="hold" grpId="0" nodeType="withEffect">
                                  <p:stCondLst>
                                    <p:cond delay="250"/>
                                  </p:stCondLst>
                                  <p:childTnLst>
                                    <p:set>
                                      <p:cBhvr>
                                        <p:cTn id="26" dur="1" fill="hold">
                                          <p:stCondLst>
                                            <p:cond delay="0"/>
                                          </p:stCondLst>
                                        </p:cTn>
                                        <p:tgtEl>
                                          <p:spTgt spid="71"/>
                                        </p:tgtEl>
                                        <p:attrNameLst>
                                          <p:attrName>style.visibility</p:attrName>
                                        </p:attrNameLst>
                                      </p:cBhvr>
                                      <p:to>
                                        <p:strVal val="visible"/>
                                      </p:to>
                                    </p:set>
                                    <p:animEffect transition="in" filter="fade">
                                      <p:cBhvr>
                                        <p:cTn id="27" dur="1000"/>
                                        <p:tgtEl>
                                          <p:spTgt spid="71"/>
                                        </p:tgtEl>
                                      </p:cBhvr>
                                    </p:animEffect>
                                  </p:childTnLst>
                                </p:cTn>
                              </p:par>
                              <p:par>
                                <p:cTn id="28" presetID="56" presetClass="path" presetSubtype="0" accel="50000" decel="50000" fill="hold" grpId="1" nodeType="withEffect">
                                  <p:stCondLst>
                                    <p:cond delay="250"/>
                                  </p:stCondLst>
                                  <p:childTnLst>
                                    <p:animMotion origin="layout" path="M -0.03737 0.0412 L -6.25E-7 2.96296E-6 " pathEditMode="relative" rAng="0" ptsTypes="AA">
                                      <p:cBhvr>
                                        <p:cTn id="29" dur="700" fill="hold"/>
                                        <p:tgtEl>
                                          <p:spTgt spid="71"/>
                                        </p:tgtEl>
                                        <p:attrNameLst>
                                          <p:attrName>ppt_x</p:attrName>
                                          <p:attrName>ppt_y</p:attrName>
                                        </p:attrNameLst>
                                      </p:cBhvr>
                                      <p:rCtr x="1862" y="-2060"/>
                                    </p:animMotion>
                                  </p:childTnLst>
                                </p:cTn>
                              </p:par>
                              <p:par>
                                <p:cTn id="30" presetID="22" presetClass="entr" presetSubtype="8" fill="hold" nodeType="withEffect">
                                  <p:stCondLst>
                                    <p:cond delay="500"/>
                                  </p:stCondLst>
                                  <p:childTnLst>
                                    <p:set>
                                      <p:cBhvr>
                                        <p:cTn id="31" dur="1" fill="hold">
                                          <p:stCondLst>
                                            <p:cond delay="0"/>
                                          </p:stCondLst>
                                        </p:cTn>
                                        <p:tgtEl>
                                          <p:spTgt spid="72"/>
                                        </p:tgtEl>
                                        <p:attrNameLst>
                                          <p:attrName>style.visibility</p:attrName>
                                        </p:attrNameLst>
                                      </p:cBhvr>
                                      <p:to>
                                        <p:strVal val="visible"/>
                                      </p:to>
                                    </p:set>
                                    <p:animEffect transition="in" filter="wipe(left)">
                                      <p:cBhvr>
                                        <p:cTn id="32" dur="500"/>
                                        <p:tgtEl>
                                          <p:spTgt spid="72"/>
                                        </p:tgtEl>
                                      </p:cBhvr>
                                    </p:animEffect>
                                  </p:childTnLst>
                                </p:cTn>
                              </p:par>
                            </p:childTnLst>
                          </p:cTn>
                        </p:par>
                        <p:par>
                          <p:cTn id="33" fill="hold">
                            <p:stCondLst>
                              <p:cond delay="2900"/>
                            </p:stCondLst>
                            <p:childTnLst>
                              <p:par>
                                <p:cTn id="34" presetID="2" presetClass="entr" presetSubtype="8" fill="hold" grpId="0" nodeType="afterEffect">
                                  <p:stCondLst>
                                    <p:cond delay="0"/>
                                  </p:stCondLst>
                                  <p:childTnLst>
                                    <p:set>
                                      <p:cBhvr>
                                        <p:cTn id="35" dur="1" fill="hold">
                                          <p:stCondLst>
                                            <p:cond delay="0"/>
                                          </p:stCondLst>
                                        </p:cTn>
                                        <p:tgtEl>
                                          <p:spTgt spid="88"/>
                                        </p:tgtEl>
                                        <p:attrNameLst>
                                          <p:attrName>style.visibility</p:attrName>
                                        </p:attrNameLst>
                                      </p:cBhvr>
                                      <p:to>
                                        <p:strVal val="visible"/>
                                      </p:to>
                                    </p:set>
                                    <p:anim calcmode="lin" valueType="num">
                                      <p:cBhvr additive="base">
                                        <p:cTn id="36" dur="500" fill="hold"/>
                                        <p:tgtEl>
                                          <p:spTgt spid="88"/>
                                        </p:tgtEl>
                                        <p:attrNameLst>
                                          <p:attrName>ppt_x</p:attrName>
                                        </p:attrNameLst>
                                      </p:cBhvr>
                                      <p:tavLst>
                                        <p:tav tm="0">
                                          <p:val>
                                            <p:strVal val="0-#ppt_w/2"/>
                                          </p:val>
                                        </p:tav>
                                        <p:tav tm="100000">
                                          <p:val>
                                            <p:strVal val="#ppt_x"/>
                                          </p:val>
                                        </p:tav>
                                      </p:tavLst>
                                    </p:anim>
                                    <p:anim calcmode="lin" valueType="num">
                                      <p:cBhvr additive="base">
                                        <p:cTn id="37" dur="500" fill="hold"/>
                                        <p:tgtEl>
                                          <p:spTgt spid="88"/>
                                        </p:tgtEl>
                                        <p:attrNameLst>
                                          <p:attrName>ppt_y</p:attrName>
                                        </p:attrNameLst>
                                      </p:cBhvr>
                                      <p:tavLst>
                                        <p:tav tm="0">
                                          <p:val>
                                            <p:strVal val="#ppt_y"/>
                                          </p:val>
                                        </p:tav>
                                        <p:tav tm="100000">
                                          <p:val>
                                            <p:strVal val="#ppt_y"/>
                                          </p:val>
                                        </p:tav>
                                      </p:tavLst>
                                    </p:anim>
                                  </p:childTnLst>
                                </p:cTn>
                              </p:par>
                            </p:childTnLst>
                          </p:cTn>
                        </p:par>
                        <p:par>
                          <p:cTn id="38" fill="hold">
                            <p:stCondLst>
                              <p:cond delay="3400"/>
                            </p:stCondLst>
                            <p:childTnLst>
                              <p:par>
                                <p:cTn id="39" presetID="26" presetClass="emph" presetSubtype="0" fill="hold" grpId="2" nodeType="afterEffect">
                                  <p:stCondLst>
                                    <p:cond delay="0"/>
                                  </p:stCondLst>
                                  <p:childTnLst>
                                    <p:animEffect transition="out" filter="fade">
                                      <p:cBhvr>
                                        <p:cTn id="40" dur="500" tmFilter="0, 0; .2, .5; .8, .5; 1, 0"/>
                                        <p:tgtEl>
                                          <p:spTgt spid="67"/>
                                        </p:tgtEl>
                                      </p:cBhvr>
                                    </p:animEffect>
                                    <p:animScale>
                                      <p:cBhvr>
                                        <p:cTn id="41" dur="250" autoRev="1" fill="hold"/>
                                        <p:tgtEl>
                                          <p:spTgt spid="67"/>
                                        </p:tgtEl>
                                      </p:cBhvr>
                                      <p:by x="105000" y="105000"/>
                                    </p:animScale>
                                  </p:childTnLst>
                                </p:cTn>
                              </p:par>
                              <p:par>
                                <p:cTn id="42" presetID="26" presetClass="emph" presetSubtype="0" fill="hold" nodeType="withEffect">
                                  <p:stCondLst>
                                    <p:cond delay="0"/>
                                  </p:stCondLst>
                                  <p:childTnLst>
                                    <p:animEffect transition="out" filter="fade">
                                      <p:cBhvr>
                                        <p:cTn id="43" dur="500" tmFilter="0, 0; .2, .5; .8, .5; 1, 0"/>
                                        <p:tgtEl>
                                          <p:spTgt spid="68"/>
                                        </p:tgtEl>
                                      </p:cBhvr>
                                    </p:animEffect>
                                    <p:animScale>
                                      <p:cBhvr>
                                        <p:cTn id="44" dur="250" autoRev="1" fill="hold"/>
                                        <p:tgtEl>
                                          <p:spTgt spid="68"/>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67" grpId="0" animBg="1"/>
      <p:bldP spid="67" grpId="1" animBg="1"/>
      <p:bldP spid="67" grpId="2" animBg="1"/>
      <p:bldP spid="71" grpId="0" animBg="1"/>
      <p:bldP spid="71" grpId="1" animBg="1"/>
      <p:bldP spid="87" grpId="0"/>
      <p:bldP spid="88"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标题 1"/>
          <p:cNvSpPr>
            <a:spLocks noGrp="1"/>
          </p:cNvSpPr>
          <p:nvPr>
            <p:ph type="title"/>
          </p:nvPr>
        </p:nvSpPr>
        <p:spPr>
          <a:xfrm>
            <a:off x="609918" y="274702"/>
            <a:ext cx="10978515" cy="868563"/>
          </a:xfrm>
        </p:spPr>
        <p:txBody>
          <a:bodyPr/>
          <a:lstStyle/>
          <a:p>
            <a:r>
              <a:rPr lang="zh-CN" altLang="en-US" sz="4300" b="1" dirty="0" smtClean="0">
                <a:latin typeface="华文细黑" pitchFamily="2" charset="-122"/>
                <a:ea typeface="华文细黑" pitchFamily="2" charset="-122"/>
              </a:rPr>
              <a:t>一、</a:t>
            </a:r>
            <a:r>
              <a:rPr lang="en-US" altLang="zh-CN" sz="4300" b="1" dirty="0" err="1" smtClean="0">
                <a:latin typeface="华文细黑" pitchFamily="2" charset="-122"/>
                <a:ea typeface="华文细黑" pitchFamily="2" charset="-122"/>
              </a:rPr>
              <a:t>中国</a:t>
            </a:r>
            <a:r>
              <a:rPr lang="zh-CN" altLang="en-US" sz="4300" b="1" dirty="0" smtClean="0">
                <a:latin typeface="华文细黑" pitchFamily="2" charset="-122"/>
                <a:ea typeface="华文细黑" pitchFamily="2" charset="-122"/>
              </a:rPr>
              <a:t>的数字经济时代</a:t>
            </a:r>
          </a:p>
        </p:txBody>
      </p:sp>
      <p:sp>
        <p:nvSpPr>
          <p:cNvPr id="6147" name="内容占位符 2"/>
          <p:cNvSpPr>
            <a:spLocks noGrp="1"/>
          </p:cNvSpPr>
          <p:nvPr>
            <p:ph idx="1"/>
          </p:nvPr>
        </p:nvSpPr>
        <p:spPr>
          <a:xfrm>
            <a:off x="609918" y="1143265"/>
            <a:ext cx="10989983" cy="4984317"/>
          </a:xfrm>
        </p:spPr>
        <p:txBody>
          <a:bodyPr/>
          <a:lstStyle/>
          <a:p>
            <a:pPr eaLnBrk="1" hangingPunct="1">
              <a:lnSpc>
                <a:spcPct val="90000"/>
              </a:lnSpc>
              <a:buFont typeface="Wingdings 2" pitchFamily="18" charset="2"/>
              <a:buNone/>
            </a:pPr>
            <a:r>
              <a:rPr lang="zh-CN" altLang="en-US" sz="2800" dirty="0" smtClean="0">
                <a:solidFill>
                  <a:srgbClr val="000000"/>
                </a:solidFill>
                <a:latin typeface="华文细黑" pitchFamily="2" charset="-122"/>
                <a:ea typeface="华文细黑" pitchFamily="2" charset="-122"/>
              </a:rPr>
              <a:t>             </a:t>
            </a:r>
            <a:r>
              <a:rPr lang="zh-CN" altLang="en-US" sz="2800" dirty="0" smtClean="0">
                <a:latin typeface="华文细黑" pitchFamily="2" charset="-122"/>
                <a:ea typeface="华文细黑" pitchFamily="2" charset="-122"/>
              </a:rPr>
              <a:t>数字经济成为全球经济发展的重要趋势。数字经济增长非常迅速，并推动了产业界和全社会的数字转型。未来很长一段时间，数字经济是全球经济发展的主线。</a:t>
            </a:r>
            <a:endParaRPr lang="en-US" altLang="zh-CN" sz="2800" dirty="0" smtClean="0">
              <a:latin typeface="华文细黑" pitchFamily="2" charset="-122"/>
              <a:ea typeface="华文细黑" pitchFamily="2" charset="-122"/>
            </a:endParaRPr>
          </a:p>
          <a:p>
            <a:pPr eaLnBrk="1" hangingPunct="1">
              <a:lnSpc>
                <a:spcPct val="90000"/>
              </a:lnSpc>
              <a:buFont typeface="Wingdings 2" pitchFamily="18" charset="2"/>
              <a:buNone/>
            </a:pPr>
            <a:r>
              <a:rPr lang="en-US" sz="2800" dirty="0" smtClean="0">
                <a:latin typeface="华文细黑" pitchFamily="2" charset="-122"/>
                <a:ea typeface="华文细黑" pitchFamily="2" charset="-122"/>
              </a:rPr>
              <a:t>            </a:t>
            </a:r>
            <a:r>
              <a:rPr lang="en-US" altLang="zh-CN" sz="2800" dirty="0" smtClean="0">
                <a:latin typeface="华文细黑" pitchFamily="2" charset="-122"/>
                <a:ea typeface="华文细黑" pitchFamily="2" charset="-122"/>
              </a:rPr>
              <a:t>G20</a:t>
            </a:r>
            <a:r>
              <a:rPr lang="zh-CN" altLang="en-US" sz="2800" dirty="0" smtClean="0">
                <a:latin typeface="华文细黑" pitchFamily="2" charset="-122"/>
                <a:ea typeface="华文细黑" pitchFamily="2" charset="-122"/>
              </a:rPr>
              <a:t>杭州峰会发布的</a:t>
            </a:r>
            <a:r>
              <a:rPr lang="en-US" altLang="zh-CN" sz="2800" dirty="0" smtClean="0">
                <a:latin typeface="华文细黑" pitchFamily="2" charset="-122"/>
                <a:ea typeface="华文细黑" pitchFamily="2" charset="-122"/>
              </a:rPr>
              <a:t>《</a:t>
            </a:r>
            <a:r>
              <a:rPr lang="zh-CN" altLang="en-US" sz="2800" dirty="0" smtClean="0">
                <a:latin typeface="华文细黑" pitchFamily="2" charset="-122"/>
                <a:ea typeface="华文细黑" pitchFamily="2" charset="-122"/>
              </a:rPr>
              <a:t>二十国集团数字经济发展与合作倡议</a:t>
            </a:r>
            <a:r>
              <a:rPr lang="en-US" altLang="zh-CN" sz="2800" dirty="0" smtClean="0">
                <a:latin typeface="华文细黑" pitchFamily="2" charset="-122"/>
                <a:ea typeface="华文细黑" pitchFamily="2" charset="-122"/>
              </a:rPr>
              <a:t>》</a:t>
            </a:r>
            <a:r>
              <a:rPr lang="zh-CN" altLang="en-US" sz="2800" dirty="0" smtClean="0">
                <a:latin typeface="华文细黑" pitchFamily="2" charset="-122"/>
                <a:ea typeface="华文细黑" pitchFamily="2" charset="-122"/>
              </a:rPr>
              <a:t>指出：数字经济是指以使用数字化的知识和信息作为关键生产要素、以现代信息网络作为重要载体、以信息通信技术的有效使用作为效率提升和经济结构优化的重要推动力的一系列经济活动。</a:t>
            </a:r>
            <a:endParaRPr lang="en-US" altLang="zh-CN" sz="2800" dirty="0" smtClean="0">
              <a:latin typeface="华文细黑" pitchFamily="2" charset="-122"/>
              <a:ea typeface="华文细黑" pitchFamily="2" charset="-122"/>
            </a:endParaRPr>
          </a:p>
          <a:p>
            <a:pPr eaLnBrk="1" hangingPunct="1">
              <a:lnSpc>
                <a:spcPct val="90000"/>
              </a:lnSpc>
              <a:buFont typeface="Wingdings 2" pitchFamily="18" charset="2"/>
              <a:buNone/>
            </a:pPr>
            <a:r>
              <a:rPr lang="zh-CN" altLang="en-US" sz="2800" dirty="0" smtClean="0">
                <a:latin typeface="华文细黑" pitchFamily="2" charset="-122"/>
                <a:ea typeface="华文细黑" pitchFamily="2" charset="-122"/>
              </a:rPr>
              <a:t>             数字经济对经济增长作用明显，且数字经济密度越大的国家从数字化中获得的收益越大。据分析，数字化程度每提高</a:t>
            </a:r>
            <a:r>
              <a:rPr lang="en-US" altLang="zh-CN" sz="2800" dirty="0" smtClean="0">
                <a:latin typeface="华文细黑" pitchFamily="2" charset="-122"/>
                <a:ea typeface="华文细黑" pitchFamily="2" charset="-122"/>
              </a:rPr>
              <a:t>10%</a:t>
            </a:r>
            <a:r>
              <a:rPr lang="zh-CN" altLang="en-US" sz="2800" dirty="0" smtClean="0">
                <a:latin typeface="华文细黑" pitchFamily="2" charset="-122"/>
                <a:ea typeface="华文细黑" pitchFamily="2" charset="-122"/>
              </a:rPr>
              <a:t>，人均</a:t>
            </a:r>
            <a:r>
              <a:rPr lang="en-US" altLang="zh-CN" sz="2800" dirty="0" smtClean="0">
                <a:latin typeface="华文细黑" pitchFamily="2" charset="-122"/>
                <a:ea typeface="华文细黑" pitchFamily="2" charset="-122"/>
              </a:rPr>
              <a:t>GDP</a:t>
            </a:r>
            <a:r>
              <a:rPr lang="zh-CN" altLang="en-US" sz="2800" dirty="0" smtClean="0">
                <a:latin typeface="华文细黑" pitchFamily="2" charset="-122"/>
                <a:ea typeface="华文细黑" pitchFamily="2" charset="-122"/>
              </a:rPr>
              <a:t>增长</a:t>
            </a:r>
            <a:r>
              <a:rPr lang="en-US" altLang="zh-CN" sz="2800" dirty="0" smtClean="0">
                <a:latin typeface="华文细黑" pitchFamily="2" charset="-122"/>
                <a:ea typeface="华文细黑" pitchFamily="2" charset="-122"/>
              </a:rPr>
              <a:t>0.5%-0.62%</a:t>
            </a:r>
            <a:r>
              <a:rPr lang="zh-CN" altLang="en-US" sz="2800" dirty="0" smtClean="0">
                <a:latin typeface="华文细黑" pitchFamily="2" charset="-122"/>
                <a:ea typeface="华文细黑" pitchFamily="2" charset="-122"/>
              </a:rPr>
              <a:t>。尤其是，在全球经济增长乏力的当下，数字经济更是被视为撬动全球经济的新杠杆。</a:t>
            </a:r>
            <a:endParaRPr lang="en-US" altLang="zh-CN" sz="2800" dirty="0" smtClean="0">
              <a:latin typeface="华文细黑" pitchFamily="2" charset="-122"/>
              <a:ea typeface="华文细黑" pitchFamily="2" charset="-122"/>
            </a:endParaRPr>
          </a:p>
          <a:p>
            <a:pPr eaLnBrk="1" hangingPunct="1">
              <a:lnSpc>
                <a:spcPct val="90000"/>
              </a:lnSpc>
              <a:buFont typeface="Wingdings 2" pitchFamily="18" charset="2"/>
              <a:buNone/>
            </a:pPr>
            <a:endParaRPr lang="zh-CN" altLang="en-US" sz="2900" dirty="0" smtClean="0"/>
          </a:p>
          <a:p>
            <a:pPr eaLnBrk="1" hangingPunct="1">
              <a:lnSpc>
                <a:spcPct val="90000"/>
              </a:lnSpc>
              <a:buFont typeface="Wingdings 2" pitchFamily="18" charset="2"/>
              <a:buNone/>
            </a:pPr>
            <a:endParaRPr lang="zh-CN" altLang="en-US" sz="2900" dirty="0" smtClean="0"/>
          </a:p>
          <a:p>
            <a:pPr eaLnBrk="1" hangingPunct="1">
              <a:lnSpc>
                <a:spcPct val="90000"/>
              </a:lnSpc>
              <a:buFont typeface="Wingdings 2" pitchFamily="18" charset="2"/>
              <a:buNone/>
            </a:pPr>
            <a:endParaRPr lang="en-US" altLang="zh-CN" sz="2900" dirty="0" smtClean="0">
              <a:latin typeface="华文细黑" pitchFamily="2" charset="-122"/>
              <a:ea typeface="华文细黑" pitchFamily="2" charset="-122"/>
            </a:endParaRPr>
          </a:p>
        </p:txBody>
      </p:sp>
    </p:spTree>
  </p:cSld>
  <p:clrMapOvr>
    <a:masterClrMapping/>
  </p:clrMapOvr>
  <p:transition spd="slow" advTm="0">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6147">
                                            <p:txEl>
                                              <p:pRg st="0" end="0"/>
                                            </p:txEl>
                                          </p:spTgt>
                                        </p:tgtEl>
                                        <p:attrNameLst>
                                          <p:attrName>style.visibility</p:attrName>
                                        </p:attrNameLst>
                                      </p:cBhvr>
                                      <p:to>
                                        <p:strVal val="visible"/>
                                      </p:to>
                                    </p:set>
                                    <p:animEffect transition="in" filter="blinds(horizontal)">
                                      <p:cBhvr>
                                        <p:cTn id="7" dur="500"/>
                                        <p:tgtEl>
                                          <p:spTgt spid="614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6147">
                                            <p:txEl>
                                              <p:pRg st="1" end="1"/>
                                            </p:txEl>
                                          </p:spTgt>
                                        </p:tgtEl>
                                        <p:attrNameLst>
                                          <p:attrName>style.visibility</p:attrName>
                                        </p:attrNameLst>
                                      </p:cBhvr>
                                      <p:to>
                                        <p:strVal val="visible"/>
                                      </p:to>
                                    </p:set>
                                    <p:animEffect transition="in" filter="blinds(horizontal)">
                                      <p:cBhvr>
                                        <p:cTn id="12" dur="500"/>
                                        <p:tgtEl>
                                          <p:spTgt spid="614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6147">
                                            <p:txEl>
                                              <p:pRg st="2" end="2"/>
                                            </p:txEl>
                                          </p:spTgt>
                                        </p:tgtEl>
                                        <p:attrNameLst>
                                          <p:attrName>style.visibility</p:attrName>
                                        </p:attrNameLst>
                                      </p:cBhvr>
                                      <p:to>
                                        <p:strVal val="visible"/>
                                      </p:to>
                                    </p:set>
                                    <p:animEffect transition="in" filter="blinds(horizontal)">
                                      <p:cBhvr>
                                        <p:cTn id="17" dur="500"/>
                                        <p:tgtEl>
                                          <p:spTgt spid="614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12"/>
          </p:nvPr>
        </p:nvSpPr>
        <p:spPr/>
        <p:txBody>
          <a:bodyPr/>
          <a:lstStyle/>
          <a:p>
            <a:pPr>
              <a:defRPr/>
            </a:pPr>
            <a:fld id="{A79DE517-0DD8-4779-BEEB-A36199CFEC0E}" type="slidenum">
              <a:rPr lang="zh-CN" altLang="en-US" smtClean="0"/>
              <a:pPr>
                <a:defRPr/>
              </a:pPr>
              <a:t>5</a:t>
            </a:fld>
            <a:endParaRPr lang="zh-CN" altLang="en-US"/>
          </a:p>
        </p:txBody>
      </p:sp>
      <p:sp>
        <p:nvSpPr>
          <p:cNvPr id="7171" name="矩形 3"/>
          <p:cNvSpPr>
            <a:spLocks noChangeArrowheads="1"/>
          </p:cNvSpPr>
          <p:nvPr/>
        </p:nvSpPr>
        <p:spPr bwMode="auto">
          <a:xfrm>
            <a:off x="2477790" y="142908"/>
            <a:ext cx="7433370" cy="771679"/>
          </a:xfrm>
          <a:prstGeom prst="rect">
            <a:avLst/>
          </a:prstGeom>
          <a:noFill/>
          <a:ln w="9525">
            <a:noFill/>
            <a:miter lim="800000"/>
            <a:headEnd/>
            <a:tailEnd/>
          </a:ln>
        </p:spPr>
        <p:txBody>
          <a:bodyPr lIns="108896" tIns="54448" rIns="108896" bIns="54448">
            <a:spAutoFit/>
          </a:bodyPr>
          <a:lstStyle/>
          <a:p>
            <a:r>
              <a:rPr lang="zh-CN" altLang="en-US" sz="4300" b="1" dirty="0">
                <a:latin typeface="华文细黑" pitchFamily="2" charset="-122"/>
                <a:ea typeface="华文细黑" pitchFamily="2" charset="-122"/>
              </a:rPr>
              <a:t>     一、</a:t>
            </a:r>
            <a:r>
              <a:rPr lang="en-US" altLang="zh-CN" sz="4300" b="1" dirty="0" err="1" smtClean="0">
                <a:latin typeface="华文细黑" pitchFamily="2" charset="-122"/>
                <a:ea typeface="华文细黑" pitchFamily="2" charset="-122"/>
              </a:rPr>
              <a:t>中国</a:t>
            </a:r>
            <a:r>
              <a:rPr lang="zh-CN" altLang="en-US" sz="4300" b="1" dirty="0" smtClean="0">
                <a:latin typeface="华文细黑" pitchFamily="2" charset="-122"/>
                <a:ea typeface="华文细黑" pitchFamily="2" charset="-122"/>
              </a:rPr>
              <a:t>的数字经济时代</a:t>
            </a:r>
            <a:endParaRPr lang="zh-CN" altLang="en-US" sz="4300" dirty="0"/>
          </a:p>
        </p:txBody>
      </p:sp>
      <p:sp>
        <p:nvSpPr>
          <p:cNvPr id="7209" name="Rectangle 41"/>
          <p:cNvSpPr>
            <a:spLocks noChangeArrowheads="1"/>
          </p:cNvSpPr>
          <p:nvPr/>
        </p:nvSpPr>
        <p:spPr bwMode="auto">
          <a:xfrm>
            <a:off x="527011" y="1143265"/>
            <a:ext cx="11430080" cy="1002511"/>
          </a:xfrm>
          <a:prstGeom prst="rect">
            <a:avLst/>
          </a:prstGeom>
          <a:noFill/>
          <a:ln w="9525">
            <a:noFill/>
            <a:miter lim="800000"/>
            <a:headEnd/>
            <a:tailEnd/>
          </a:ln>
          <a:effectLst>
            <a:prstShdw prst="shdw17" dist="17961" dir="2700000">
              <a:schemeClr val="accent1">
                <a:gamma/>
                <a:shade val="60000"/>
                <a:invGamma/>
              </a:schemeClr>
            </a:prstShdw>
          </a:effectLst>
        </p:spPr>
        <p:txBody>
          <a:bodyPr wrap="square" lIns="108896" tIns="54448" rIns="108896" bIns="54448" anchor="ctr">
            <a:spAutoFit/>
          </a:bodyPr>
          <a:lstStyle/>
          <a:p>
            <a:pPr indent="408360" eaLnBrk="0" hangingPunct="0">
              <a:defRPr/>
            </a:pPr>
            <a:r>
              <a:rPr lang="en-US" altLang="zh-CN" sz="2900" dirty="0">
                <a:solidFill>
                  <a:srgbClr val="000000"/>
                </a:solidFill>
                <a:latin typeface="华文细黑" pitchFamily="2" charset="-122"/>
                <a:ea typeface="华文细黑" pitchFamily="2" charset="-122"/>
                <a:cs typeface="宋体" pitchFamily="2" charset="-122"/>
              </a:rPr>
              <a:t>    2016</a:t>
            </a:r>
            <a:r>
              <a:rPr lang="zh-CN" altLang="en-US" sz="2900" dirty="0">
                <a:solidFill>
                  <a:srgbClr val="000000"/>
                </a:solidFill>
                <a:latin typeface="华文细黑" pitchFamily="2" charset="-122"/>
                <a:ea typeface="华文细黑" pitchFamily="2" charset="-122"/>
                <a:cs typeface="宋体" pitchFamily="2" charset="-122"/>
              </a:rPr>
              <a:t>年，中国数字经济占</a:t>
            </a:r>
            <a:r>
              <a:rPr lang="en-US" altLang="zh-CN" sz="2900" dirty="0">
                <a:solidFill>
                  <a:srgbClr val="000000"/>
                </a:solidFill>
                <a:latin typeface="华文细黑" pitchFamily="2" charset="-122"/>
                <a:ea typeface="华文细黑" pitchFamily="2" charset="-122"/>
                <a:cs typeface="宋体" pitchFamily="2" charset="-122"/>
              </a:rPr>
              <a:t>GDP</a:t>
            </a:r>
            <a:r>
              <a:rPr lang="zh-CN" altLang="en-US" sz="2900" dirty="0">
                <a:solidFill>
                  <a:srgbClr val="000000"/>
                </a:solidFill>
                <a:latin typeface="华文细黑" pitchFamily="2" charset="-122"/>
                <a:ea typeface="华文细黑" pitchFamily="2" charset="-122"/>
                <a:cs typeface="宋体" pitchFamily="2" charset="-122"/>
              </a:rPr>
              <a:t>的比重为</a:t>
            </a:r>
            <a:r>
              <a:rPr lang="en-US" altLang="zh-CN" sz="2900" dirty="0">
                <a:solidFill>
                  <a:srgbClr val="000000"/>
                </a:solidFill>
                <a:latin typeface="华文细黑" pitchFamily="2" charset="-122"/>
                <a:ea typeface="华文细黑" pitchFamily="2" charset="-122"/>
                <a:cs typeface="宋体" pitchFamily="2" charset="-122"/>
              </a:rPr>
              <a:t>30.1%</a:t>
            </a:r>
            <a:r>
              <a:rPr lang="zh-CN" altLang="en-US" sz="2900" dirty="0" smtClean="0">
                <a:solidFill>
                  <a:srgbClr val="000000"/>
                </a:solidFill>
                <a:latin typeface="华文细黑" pitchFamily="2" charset="-122"/>
                <a:ea typeface="华文细黑" pitchFamily="2" charset="-122"/>
                <a:cs typeface="宋体" pitchFamily="2" charset="-122"/>
              </a:rPr>
              <a:t>，明显低于</a:t>
            </a:r>
            <a:r>
              <a:rPr lang="zh-CN" altLang="en-US" sz="2900" dirty="0">
                <a:solidFill>
                  <a:srgbClr val="000000"/>
                </a:solidFill>
                <a:latin typeface="华文细黑" pitchFamily="2" charset="-122"/>
                <a:ea typeface="华文细黑" pitchFamily="2" charset="-122"/>
                <a:cs typeface="宋体" pitchFamily="2" charset="-122"/>
              </a:rPr>
              <a:t>全球其他主要国家，如美国达到</a:t>
            </a:r>
            <a:r>
              <a:rPr lang="en-US" altLang="zh-CN" sz="2900" dirty="0">
                <a:solidFill>
                  <a:srgbClr val="000000"/>
                </a:solidFill>
                <a:latin typeface="华文细黑" pitchFamily="2" charset="-122"/>
                <a:ea typeface="华文细黑" pitchFamily="2" charset="-122"/>
                <a:cs typeface="宋体" pitchFamily="2" charset="-122"/>
              </a:rPr>
              <a:t>59.2%</a:t>
            </a:r>
            <a:r>
              <a:rPr lang="zh-CN" altLang="en-US" sz="2900" dirty="0">
                <a:solidFill>
                  <a:srgbClr val="000000"/>
                </a:solidFill>
                <a:latin typeface="华文细黑" pitchFamily="2" charset="-122"/>
                <a:ea typeface="华文细黑" pitchFamily="2" charset="-122"/>
                <a:cs typeface="宋体" pitchFamily="2" charset="-122"/>
              </a:rPr>
              <a:t>、日本为</a:t>
            </a:r>
            <a:r>
              <a:rPr lang="en-US" altLang="zh-CN" sz="2900" dirty="0">
                <a:solidFill>
                  <a:srgbClr val="000000"/>
                </a:solidFill>
                <a:latin typeface="华文细黑" pitchFamily="2" charset="-122"/>
                <a:ea typeface="华文细黑" pitchFamily="2" charset="-122"/>
                <a:cs typeface="宋体" pitchFamily="2" charset="-122"/>
              </a:rPr>
              <a:t>45.9%</a:t>
            </a:r>
            <a:r>
              <a:rPr lang="zh-CN" altLang="en-US" sz="2900" dirty="0">
                <a:solidFill>
                  <a:srgbClr val="000000"/>
                </a:solidFill>
                <a:latin typeface="华文细黑" pitchFamily="2" charset="-122"/>
                <a:ea typeface="华文细黑" pitchFamily="2" charset="-122"/>
                <a:cs typeface="宋体" pitchFamily="2" charset="-122"/>
              </a:rPr>
              <a:t>，英国达到</a:t>
            </a:r>
            <a:r>
              <a:rPr lang="en-US" altLang="zh-CN" sz="2900" dirty="0">
                <a:solidFill>
                  <a:srgbClr val="000000"/>
                </a:solidFill>
                <a:latin typeface="华文细黑" pitchFamily="2" charset="-122"/>
                <a:ea typeface="华文细黑" pitchFamily="2" charset="-122"/>
                <a:cs typeface="宋体" pitchFamily="2" charset="-122"/>
              </a:rPr>
              <a:t>54.5%</a:t>
            </a:r>
            <a:r>
              <a:rPr lang="zh-CN" altLang="en-US" sz="2900" dirty="0">
                <a:solidFill>
                  <a:srgbClr val="000000"/>
                </a:solidFill>
                <a:latin typeface="华文细黑" pitchFamily="2" charset="-122"/>
                <a:ea typeface="华文细黑" pitchFamily="2" charset="-122"/>
                <a:cs typeface="宋体" pitchFamily="2" charset="-122"/>
              </a:rPr>
              <a:t>。</a:t>
            </a:r>
            <a:endParaRPr lang="zh-CN" altLang="en-US" sz="2900" dirty="0">
              <a:latin typeface="华文细黑" pitchFamily="2" charset="-122"/>
              <a:ea typeface="华文细黑" pitchFamily="2" charset="-122"/>
            </a:endParaRPr>
          </a:p>
        </p:txBody>
      </p:sp>
      <p:pic>
        <p:nvPicPr>
          <p:cNvPr id="7173" name="Picture 42" descr="C:\Documents and Settings\qin\My Documents\My Pictures\1488685322854923_thumb_head.jpg"/>
          <p:cNvPicPr>
            <a:picLocks noChangeAspect="1" noChangeArrowheads="1"/>
          </p:cNvPicPr>
          <p:nvPr/>
        </p:nvPicPr>
        <p:blipFill>
          <a:blip r:embed="rId3"/>
          <a:srcRect/>
          <a:stretch>
            <a:fillRect/>
          </a:stretch>
        </p:blipFill>
        <p:spPr bwMode="auto">
          <a:xfrm>
            <a:off x="384135" y="2500892"/>
            <a:ext cx="11433017" cy="3856930"/>
          </a:xfrm>
          <a:prstGeom prst="rect">
            <a:avLst/>
          </a:prstGeom>
          <a:noFill/>
          <a:ln w="9525">
            <a:noFill/>
            <a:miter lim="800000"/>
            <a:headEnd/>
            <a:tailEnd/>
          </a:ln>
        </p:spPr>
      </p:pic>
    </p:spTree>
  </p:cSld>
  <p:clrMapOvr>
    <a:masterClrMapping/>
  </p:clrMapOvr>
  <p:transition spd="slow" advTm="0">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7209">
                                            <p:txEl>
                                              <p:pRg st="0" end="0"/>
                                            </p:txEl>
                                          </p:spTgt>
                                        </p:tgtEl>
                                        <p:attrNameLst>
                                          <p:attrName>style.visibility</p:attrName>
                                        </p:attrNameLst>
                                      </p:cBhvr>
                                      <p:to>
                                        <p:strVal val="visible"/>
                                      </p:to>
                                    </p:set>
                                    <p:animEffect transition="in" filter="blinds(horizontal)">
                                      <p:cBhvr>
                                        <p:cTn id="7" dur="500"/>
                                        <p:tgtEl>
                                          <p:spTgt spid="720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12"/>
          </p:nvPr>
        </p:nvSpPr>
        <p:spPr/>
        <p:txBody>
          <a:bodyPr/>
          <a:lstStyle/>
          <a:p>
            <a:pPr>
              <a:defRPr/>
            </a:pPr>
            <a:fld id="{207C1482-FBAB-4720-8F63-BDAFAF0682CF}" type="slidenum">
              <a:rPr lang="zh-CN" altLang="en-US" smtClean="0"/>
              <a:pPr>
                <a:defRPr/>
              </a:pPr>
              <a:t>6</a:t>
            </a:fld>
            <a:endParaRPr lang="zh-CN" altLang="en-US"/>
          </a:p>
        </p:txBody>
      </p:sp>
      <p:sp>
        <p:nvSpPr>
          <p:cNvPr id="8195" name="矩形 3"/>
          <p:cNvSpPr>
            <a:spLocks noChangeArrowheads="1"/>
          </p:cNvSpPr>
          <p:nvPr/>
        </p:nvSpPr>
        <p:spPr bwMode="auto">
          <a:xfrm>
            <a:off x="2477790" y="142908"/>
            <a:ext cx="7433370" cy="771679"/>
          </a:xfrm>
          <a:prstGeom prst="rect">
            <a:avLst/>
          </a:prstGeom>
          <a:noFill/>
          <a:ln w="9525">
            <a:noFill/>
            <a:miter lim="800000"/>
            <a:headEnd/>
            <a:tailEnd/>
          </a:ln>
        </p:spPr>
        <p:txBody>
          <a:bodyPr lIns="108896" tIns="54448" rIns="108896" bIns="54448">
            <a:spAutoFit/>
          </a:bodyPr>
          <a:lstStyle/>
          <a:p>
            <a:r>
              <a:rPr lang="zh-CN" altLang="en-US" sz="4300" b="1" dirty="0">
                <a:latin typeface="华文细黑" pitchFamily="2" charset="-122"/>
                <a:ea typeface="华文细黑" pitchFamily="2" charset="-122"/>
              </a:rPr>
              <a:t>     一、</a:t>
            </a:r>
            <a:r>
              <a:rPr lang="en-US" altLang="zh-CN" sz="4300" b="1" dirty="0" err="1" smtClean="0">
                <a:latin typeface="华文细黑" pitchFamily="2" charset="-122"/>
                <a:ea typeface="华文细黑" pitchFamily="2" charset="-122"/>
              </a:rPr>
              <a:t>中国</a:t>
            </a:r>
            <a:r>
              <a:rPr lang="zh-CN" altLang="en-US" sz="4300" b="1" dirty="0" smtClean="0">
                <a:latin typeface="华文细黑" pitchFamily="2" charset="-122"/>
                <a:ea typeface="华文细黑" pitchFamily="2" charset="-122"/>
              </a:rPr>
              <a:t>的数字经济时代</a:t>
            </a:r>
            <a:endParaRPr lang="zh-CN" altLang="en-US" sz="4300" dirty="0"/>
          </a:p>
        </p:txBody>
      </p:sp>
      <p:sp>
        <p:nvSpPr>
          <p:cNvPr id="7209" name="Rectangle 41"/>
          <p:cNvSpPr>
            <a:spLocks noChangeArrowheads="1"/>
          </p:cNvSpPr>
          <p:nvPr/>
        </p:nvSpPr>
        <p:spPr bwMode="auto">
          <a:xfrm>
            <a:off x="667098" y="1143265"/>
            <a:ext cx="11150054" cy="1002511"/>
          </a:xfrm>
          <a:prstGeom prst="rect">
            <a:avLst/>
          </a:prstGeom>
          <a:noFill/>
          <a:ln w="9525">
            <a:noFill/>
            <a:miter lim="800000"/>
            <a:headEnd/>
            <a:tailEnd/>
          </a:ln>
          <a:effectLst>
            <a:prstShdw prst="shdw17" dist="17961" dir="2700000">
              <a:schemeClr val="accent1">
                <a:gamma/>
                <a:shade val="60000"/>
                <a:invGamma/>
              </a:schemeClr>
            </a:prstShdw>
          </a:effectLst>
        </p:spPr>
        <p:txBody>
          <a:bodyPr lIns="108896" tIns="54448" rIns="108896" bIns="54448" anchor="ctr">
            <a:spAutoFit/>
          </a:bodyPr>
          <a:lstStyle/>
          <a:p>
            <a:r>
              <a:rPr lang="en-US" altLang="zh-CN" sz="2900" dirty="0">
                <a:solidFill>
                  <a:srgbClr val="000000"/>
                </a:solidFill>
                <a:latin typeface="华文细黑" pitchFamily="2" charset="-122"/>
                <a:ea typeface="华文细黑" pitchFamily="2" charset="-122"/>
                <a:cs typeface="宋体" pitchFamily="2" charset="-122"/>
              </a:rPr>
              <a:t>         2016</a:t>
            </a:r>
            <a:r>
              <a:rPr lang="zh-CN" altLang="en-US" sz="2900" dirty="0">
                <a:solidFill>
                  <a:srgbClr val="000000"/>
                </a:solidFill>
                <a:latin typeface="华文细黑" pitchFamily="2" charset="-122"/>
                <a:ea typeface="华文细黑" pitchFamily="2" charset="-122"/>
                <a:cs typeface="宋体" pitchFamily="2" charset="-122"/>
              </a:rPr>
              <a:t>年</a:t>
            </a:r>
            <a:r>
              <a:rPr lang="zh-CN" altLang="en-US" sz="2900" dirty="0">
                <a:ea typeface="华文细黑" pitchFamily="2" charset="-122"/>
                <a:cs typeface="宋体" pitchFamily="2" charset="-122"/>
              </a:rPr>
              <a:t>我国数字经济增速高达</a:t>
            </a:r>
            <a:r>
              <a:rPr lang="en-US" altLang="zh-CN" sz="2900" dirty="0">
                <a:ea typeface="华文细黑" pitchFamily="2" charset="-122"/>
                <a:cs typeface="宋体" pitchFamily="2" charset="-122"/>
              </a:rPr>
              <a:t>16.6%</a:t>
            </a:r>
            <a:r>
              <a:rPr lang="zh-CN" altLang="en-US" sz="2900" dirty="0">
                <a:ea typeface="华文细黑" pitchFamily="2" charset="-122"/>
                <a:cs typeface="宋体" pitchFamily="2" charset="-122"/>
              </a:rPr>
              <a:t>，分别是美国（</a:t>
            </a:r>
            <a:r>
              <a:rPr lang="en-US" altLang="zh-CN" sz="2900" dirty="0">
                <a:ea typeface="华文细黑" pitchFamily="2" charset="-122"/>
                <a:cs typeface="宋体" pitchFamily="2" charset="-122"/>
              </a:rPr>
              <a:t>6.8%</a:t>
            </a:r>
            <a:r>
              <a:rPr lang="zh-CN" altLang="en-US" sz="2900" dirty="0">
                <a:ea typeface="华文细黑" pitchFamily="2" charset="-122"/>
                <a:cs typeface="宋体" pitchFamily="2" charset="-122"/>
              </a:rPr>
              <a:t>）、日本（</a:t>
            </a:r>
            <a:r>
              <a:rPr lang="en-US" altLang="zh-CN" sz="2900" dirty="0">
                <a:ea typeface="华文细黑" pitchFamily="2" charset="-122"/>
                <a:cs typeface="宋体" pitchFamily="2" charset="-122"/>
              </a:rPr>
              <a:t>5.5%</a:t>
            </a:r>
            <a:r>
              <a:rPr lang="zh-CN" altLang="en-US" sz="2900" dirty="0">
                <a:ea typeface="华文细黑" pitchFamily="2" charset="-122"/>
                <a:cs typeface="宋体" pitchFamily="2" charset="-122"/>
              </a:rPr>
              <a:t>）和英国（</a:t>
            </a:r>
            <a:r>
              <a:rPr lang="en-US" altLang="zh-CN" sz="2900" dirty="0">
                <a:ea typeface="华文细黑" pitchFamily="2" charset="-122"/>
                <a:cs typeface="宋体" pitchFamily="2" charset="-122"/>
              </a:rPr>
              <a:t>5.4%</a:t>
            </a:r>
            <a:r>
              <a:rPr lang="zh-CN" altLang="en-US" sz="2900" dirty="0">
                <a:ea typeface="华文细黑" pitchFamily="2" charset="-122"/>
                <a:cs typeface="宋体" pitchFamily="2" charset="-122"/>
              </a:rPr>
              <a:t>）的</a:t>
            </a:r>
            <a:r>
              <a:rPr lang="en-US" altLang="zh-CN" sz="2900" dirty="0">
                <a:ea typeface="华文细黑" pitchFamily="2" charset="-122"/>
                <a:cs typeface="宋体" pitchFamily="2" charset="-122"/>
              </a:rPr>
              <a:t>2.4</a:t>
            </a:r>
            <a:r>
              <a:rPr lang="zh-CN" altLang="en-US" sz="2900" dirty="0">
                <a:ea typeface="华文细黑" pitchFamily="2" charset="-122"/>
                <a:cs typeface="宋体" pitchFamily="2" charset="-122"/>
              </a:rPr>
              <a:t>倍、</a:t>
            </a:r>
            <a:r>
              <a:rPr lang="en-US" altLang="zh-CN" sz="2900" dirty="0">
                <a:ea typeface="华文细黑" pitchFamily="2" charset="-122"/>
                <a:cs typeface="宋体" pitchFamily="2" charset="-122"/>
              </a:rPr>
              <a:t>3.0</a:t>
            </a:r>
            <a:r>
              <a:rPr lang="zh-CN" altLang="en-US" sz="2900" dirty="0">
                <a:ea typeface="华文细黑" pitchFamily="2" charset="-122"/>
                <a:cs typeface="宋体" pitchFamily="2" charset="-122"/>
              </a:rPr>
              <a:t>倍、</a:t>
            </a:r>
            <a:r>
              <a:rPr lang="en-US" altLang="zh-CN" sz="2900" dirty="0">
                <a:ea typeface="华文细黑" pitchFamily="2" charset="-122"/>
                <a:cs typeface="宋体" pitchFamily="2" charset="-122"/>
              </a:rPr>
              <a:t>3.1</a:t>
            </a:r>
            <a:r>
              <a:rPr lang="zh-CN" altLang="en-US" sz="2900" dirty="0">
                <a:ea typeface="华文细黑" pitchFamily="2" charset="-122"/>
                <a:cs typeface="宋体" pitchFamily="2" charset="-122"/>
              </a:rPr>
              <a:t>倍。</a:t>
            </a:r>
          </a:p>
        </p:txBody>
      </p:sp>
      <p:pic>
        <p:nvPicPr>
          <p:cNvPr id="8197" name="Picture 2" descr="C:\Documents and Settings\qin\My Documents\My Pictures\1488685405480254_x_large.jpg"/>
          <p:cNvPicPr>
            <a:picLocks noChangeAspect="1" noChangeArrowheads="1"/>
          </p:cNvPicPr>
          <p:nvPr/>
        </p:nvPicPr>
        <p:blipFill>
          <a:blip r:embed="rId3"/>
          <a:srcRect/>
          <a:stretch>
            <a:fillRect/>
          </a:stretch>
        </p:blipFill>
        <p:spPr bwMode="auto">
          <a:xfrm>
            <a:off x="667098" y="2343693"/>
            <a:ext cx="11150054" cy="4014129"/>
          </a:xfrm>
          <a:prstGeom prst="rect">
            <a:avLst/>
          </a:prstGeom>
          <a:noFill/>
          <a:ln w="9525">
            <a:noFill/>
            <a:miter lim="800000"/>
            <a:headEnd/>
            <a:tailEnd/>
          </a:ln>
        </p:spPr>
      </p:pic>
    </p:spTree>
  </p:cSld>
  <p:clrMapOvr>
    <a:masterClrMapping/>
  </p:clrMapOvr>
  <p:transition spd="slow" advTm="0">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7209">
                                            <p:txEl>
                                              <p:pRg st="0" end="0"/>
                                            </p:txEl>
                                          </p:spTgt>
                                        </p:tgtEl>
                                        <p:attrNameLst>
                                          <p:attrName>style.visibility</p:attrName>
                                        </p:attrNameLst>
                                      </p:cBhvr>
                                      <p:to>
                                        <p:strVal val="visible"/>
                                      </p:to>
                                    </p:set>
                                    <p:animEffect transition="in" filter="blinds(horizontal)">
                                      <p:cBhvr>
                                        <p:cTn id="7" dur="500"/>
                                        <p:tgtEl>
                                          <p:spTgt spid="720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标题 1"/>
          <p:cNvSpPr>
            <a:spLocks noGrp="1"/>
          </p:cNvSpPr>
          <p:nvPr>
            <p:ph type="title"/>
          </p:nvPr>
        </p:nvSpPr>
        <p:spPr>
          <a:xfrm>
            <a:off x="609918" y="274702"/>
            <a:ext cx="10978515" cy="868563"/>
          </a:xfrm>
        </p:spPr>
        <p:txBody>
          <a:bodyPr/>
          <a:lstStyle/>
          <a:p>
            <a:r>
              <a:rPr lang="zh-CN" altLang="en-US" sz="4300" b="1" dirty="0" smtClean="0">
                <a:latin typeface="华文细黑" pitchFamily="2" charset="-122"/>
                <a:ea typeface="华文细黑" pitchFamily="2" charset="-122"/>
              </a:rPr>
              <a:t>一、</a:t>
            </a:r>
            <a:r>
              <a:rPr lang="en-US" altLang="zh-CN" sz="4300" b="1" dirty="0" err="1" smtClean="0">
                <a:latin typeface="华文细黑" pitchFamily="2" charset="-122"/>
                <a:ea typeface="华文细黑" pitchFamily="2" charset="-122"/>
              </a:rPr>
              <a:t>中国</a:t>
            </a:r>
            <a:r>
              <a:rPr lang="zh-CN" altLang="en-US" sz="4300" b="1" dirty="0" smtClean="0">
                <a:latin typeface="华文细黑" pitchFamily="2" charset="-122"/>
                <a:ea typeface="华文细黑" pitchFamily="2" charset="-122"/>
              </a:rPr>
              <a:t>的数字经济时代</a:t>
            </a:r>
          </a:p>
        </p:txBody>
      </p:sp>
      <p:sp>
        <p:nvSpPr>
          <p:cNvPr id="7171" name="内容占位符 2"/>
          <p:cNvSpPr>
            <a:spLocks noGrp="1"/>
          </p:cNvSpPr>
          <p:nvPr>
            <p:ph idx="1"/>
          </p:nvPr>
        </p:nvSpPr>
        <p:spPr>
          <a:xfrm>
            <a:off x="609918" y="1143265"/>
            <a:ext cx="11207234" cy="5215487"/>
          </a:xfrm>
        </p:spPr>
        <p:txBody>
          <a:bodyPr/>
          <a:lstStyle/>
          <a:p>
            <a:pPr>
              <a:buFont typeface="Wingdings 2" pitchFamily="18" charset="2"/>
              <a:buNone/>
            </a:pPr>
            <a:r>
              <a:rPr lang="zh-CN" altLang="en-US" sz="2900" dirty="0" smtClean="0">
                <a:latin typeface="华文细黑" pitchFamily="2" charset="-122"/>
                <a:ea typeface="华文细黑" pitchFamily="2" charset="-122"/>
              </a:rPr>
              <a:t>         </a:t>
            </a:r>
            <a:r>
              <a:rPr lang="zh-CN" altLang="en-US" sz="2800" dirty="0" smtClean="0">
                <a:latin typeface="华文细黑" pitchFamily="2" charset="-122"/>
                <a:ea typeface="华文细黑" pitchFamily="2" charset="-122"/>
              </a:rPr>
              <a:t> “数字经济”中的“数字”根据数字化程度的不同，可分为三个阶段：</a:t>
            </a:r>
            <a:r>
              <a:rPr lang="zh-CN" altLang="en-US" sz="2800" b="1" dirty="0" smtClean="0">
                <a:latin typeface="华文细黑" pitchFamily="2" charset="-122"/>
                <a:ea typeface="华文细黑" pitchFamily="2" charset="-122"/>
              </a:rPr>
              <a:t>信息数字化</a:t>
            </a:r>
            <a:r>
              <a:rPr lang="zh-CN" altLang="en-US" sz="2800" dirty="0" smtClean="0">
                <a:latin typeface="华文细黑" pitchFamily="2" charset="-122"/>
                <a:ea typeface="华文细黑" pitchFamily="2" charset="-122"/>
              </a:rPr>
              <a:t>（</a:t>
            </a:r>
            <a:r>
              <a:rPr lang="en-US" altLang="zh-CN" sz="2800" dirty="0" smtClean="0">
                <a:latin typeface="华文细黑" pitchFamily="2" charset="-122"/>
                <a:ea typeface="华文细黑" pitchFamily="2" charset="-122"/>
              </a:rPr>
              <a:t>Digitization</a:t>
            </a:r>
            <a:r>
              <a:rPr lang="zh-CN" altLang="en-US" sz="2800" dirty="0" smtClean="0">
                <a:latin typeface="华文细黑" pitchFamily="2" charset="-122"/>
                <a:ea typeface="华文细黑" pitchFamily="2" charset="-122"/>
              </a:rPr>
              <a:t>）</a:t>
            </a:r>
            <a:r>
              <a:rPr lang="zh-CN" altLang="en-US" sz="2800" b="1" dirty="0" smtClean="0">
                <a:latin typeface="华文细黑" pitchFamily="2" charset="-122"/>
                <a:ea typeface="华文细黑" pitchFamily="2" charset="-122"/>
              </a:rPr>
              <a:t>、业务数字化</a:t>
            </a:r>
            <a:r>
              <a:rPr lang="zh-CN" altLang="en-US" sz="2800" dirty="0" smtClean="0">
                <a:latin typeface="华文细黑" pitchFamily="2" charset="-122"/>
                <a:ea typeface="华文细黑" pitchFamily="2" charset="-122"/>
              </a:rPr>
              <a:t>（</a:t>
            </a:r>
            <a:r>
              <a:rPr lang="en-US" altLang="zh-CN" sz="2800" dirty="0" smtClean="0">
                <a:latin typeface="华文细黑" pitchFamily="2" charset="-122"/>
                <a:ea typeface="华文细黑" pitchFamily="2" charset="-122"/>
              </a:rPr>
              <a:t>Digitization</a:t>
            </a:r>
            <a:r>
              <a:rPr lang="zh-CN" altLang="en-US" sz="2800" dirty="0" smtClean="0">
                <a:latin typeface="华文细黑" pitchFamily="2" charset="-122"/>
                <a:ea typeface="华文细黑" pitchFamily="2" charset="-122"/>
              </a:rPr>
              <a:t>）</a:t>
            </a:r>
            <a:r>
              <a:rPr lang="zh-CN" altLang="en-US" sz="2800" b="1" dirty="0" smtClean="0">
                <a:latin typeface="华文细黑" pitchFamily="2" charset="-122"/>
                <a:ea typeface="华文细黑" pitchFamily="2" charset="-122"/>
              </a:rPr>
              <a:t>和数字化转型</a:t>
            </a:r>
            <a:r>
              <a:rPr lang="zh-CN" altLang="en-US" sz="2800" dirty="0" smtClean="0">
                <a:latin typeface="华文细黑" pitchFamily="2" charset="-122"/>
                <a:ea typeface="华文细黑" pitchFamily="2" charset="-122"/>
              </a:rPr>
              <a:t>（</a:t>
            </a:r>
            <a:r>
              <a:rPr lang="en-US" altLang="zh-CN" sz="2800" dirty="0" smtClean="0">
                <a:latin typeface="华文细黑" pitchFamily="2" charset="-122"/>
                <a:ea typeface="华文细黑" pitchFamily="2" charset="-122"/>
              </a:rPr>
              <a:t>Digital Transformation</a:t>
            </a:r>
            <a:r>
              <a:rPr lang="zh-CN" altLang="en-US" sz="2800" dirty="0" smtClean="0">
                <a:latin typeface="华文细黑" pitchFamily="2" charset="-122"/>
                <a:ea typeface="华文细黑" pitchFamily="2" charset="-122"/>
              </a:rPr>
              <a:t>）</a:t>
            </a:r>
            <a:r>
              <a:rPr lang="zh-CN" altLang="en-US" sz="2800" b="1" dirty="0" smtClean="0">
                <a:latin typeface="华文细黑" pitchFamily="2" charset="-122"/>
                <a:ea typeface="华文细黑" pitchFamily="2" charset="-122"/>
              </a:rPr>
              <a:t>。</a:t>
            </a:r>
            <a:endParaRPr lang="en-US" altLang="zh-CN" sz="2800" b="1" dirty="0" smtClean="0">
              <a:latin typeface="华文细黑" pitchFamily="2" charset="-122"/>
              <a:ea typeface="华文细黑" pitchFamily="2" charset="-122"/>
            </a:endParaRPr>
          </a:p>
          <a:p>
            <a:pPr>
              <a:buFont typeface="Wingdings 2" pitchFamily="18" charset="2"/>
              <a:buNone/>
            </a:pPr>
            <a:r>
              <a:rPr lang="en-US" altLang="zh-CN" sz="2800" b="1" dirty="0" smtClean="0">
                <a:latin typeface="华文细黑" pitchFamily="2" charset="-122"/>
                <a:ea typeface="华文细黑" pitchFamily="2" charset="-122"/>
              </a:rPr>
              <a:t>             </a:t>
            </a:r>
            <a:r>
              <a:rPr lang="zh-CN" altLang="en-US" sz="2800" dirty="0" smtClean="0">
                <a:latin typeface="华文细黑" pitchFamily="2" charset="-122"/>
                <a:ea typeface="华文细黑" pitchFamily="2" charset="-122"/>
              </a:rPr>
              <a:t>数字化转型是目前数字化发展的新阶段，指数字化不仅能扩展新的经济发展空间，促进经济可持续发展，而且能推动传统产业转型升级，促进整个社会转型发展。</a:t>
            </a:r>
          </a:p>
          <a:p>
            <a:pPr>
              <a:buFont typeface="Wingdings 2" pitchFamily="18" charset="2"/>
              <a:buNone/>
            </a:pPr>
            <a:r>
              <a:rPr lang="zh-CN" altLang="en-US" sz="2800" dirty="0" smtClean="0">
                <a:latin typeface="华文细黑" pitchFamily="2" charset="-122"/>
                <a:ea typeface="华文细黑" pitchFamily="2" charset="-122"/>
              </a:rPr>
              <a:t>             数字经济是继农业经济、工业经济之后的一种新的经济社会发展形态，更容易实现规模经济，日益成为全球经济发展的新动能。全球的数字经济浪潮，加速向以网络信息技术产业为重要内容的经济活动转变，成为各国经济发展的关键之举。</a:t>
            </a:r>
          </a:p>
          <a:p>
            <a:pPr>
              <a:buFont typeface="Wingdings 2" pitchFamily="18" charset="2"/>
              <a:buNone/>
            </a:pPr>
            <a:endParaRPr lang="zh-CN" altLang="en-US" sz="2900" dirty="0" smtClean="0">
              <a:latin typeface="华文细黑" pitchFamily="2" charset="-122"/>
              <a:ea typeface="华文细黑" pitchFamily="2" charset="-122"/>
            </a:endParaRPr>
          </a:p>
        </p:txBody>
      </p:sp>
    </p:spTree>
  </p:cSld>
  <p:clrMapOvr>
    <a:masterClrMapping/>
  </p:clrMapOvr>
  <p:transition spd="slow" advTm="0">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blinds(horizontal)">
                                      <p:cBhvr>
                                        <p:cTn id="7" dur="500"/>
                                        <p:tgtEl>
                                          <p:spTgt spid="717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7171">
                                            <p:txEl>
                                              <p:pRg st="1" end="1"/>
                                            </p:txEl>
                                          </p:spTgt>
                                        </p:tgtEl>
                                        <p:attrNameLst>
                                          <p:attrName>style.visibility</p:attrName>
                                        </p:attrNameLst>
                                      </p:cBhvr>
                                      <p:to>
                                        <p:strVal val="visible"/>
                                      </p:to>
                                    </p:set>
                                    <p:animEffect transition="in" filter="blinds(horizontal)">
                                      <p:cBhvr>
                                        <p:cTn id="12" dur="500"/>
                                        <p:tgtEl>
                                          <p:spTgt spid="717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7171">
                                            <p:txEl>
                                              <p:pRg st="2" end="2"/>
                                            </p:txEl>
                                          </p:spTgt>
                                        </p:tgtEl>
                                        <p:attrNameLst>
                                          <p:attrName>style.visibility</p:attrName>
                                        </p:attrNameLst>
                                      </p:cBhvr>
                                      <p:to>
                                        <p:strVal val="visible"/>
                                      </p:to>
                                    </p:set>
                                    <p:animEffect transition="in" filter="blinds(horizontal)">
                                      <p:cBhvr>
                                        <p:cTn id="17" dur="500"/>
                                        <p:tgtEl>
                                          <p:spTgt spid="717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标题 1"/>
          <p:cNvSpPr>
            <a:spLocks noGrp="1"/>
          </p:cNvSpPr>
          <p:nvPr>
            <p:ph type="title"/>
          </p:nvPr>
        </p:nvSpPr>
        <p:spPr>
          <a:xfrm>
            <a:off x="609918" y="274702"/>
            <a:ext cx="10978515" cy="868563"/>
          </a:xfrm>
        </p:spPr>
        <p:txBody>
          <a:bodyPr/>
          <a:lstStyle/>
          <a:p>
            <a:r>
              <a:rPr lang="zh-CN" altLang="en-US" sz="4300" b="1" dirty="0" smtClean="0">
                <a:latin typeface="华文细黑" pitchFamily="2" charset="-122"/>
                <a:ea typeface="华文细黑" pitchFamily="2" charset="-122"/>
              </a:rPr>
              <a:t>一、</a:t>
            </a:r>
            <a:r>
              <a:rPr lang="en-US" altLang="zh-CN" sz="4300" b="1" dirty="0" err="1" smtClean="0">
                <a:latin typeface="华文细黑" pitchFamily="2" charset="-122"/>
                <a:ea typeface="华文细黑" pitchFamily="2" charset="-122"/>
              </a:rPr>
              <a:t>中国</a:t>
            </a:r>
            <a:r>
              <a:rPr lang="zh-CN" altLang="en-US" sz="4300" b="1" dirty="0" smtClean="0">
                <a:latin typeface="华文细黑" pitchFamily="2" charset="-122"/>
                <a:ea typeface="华文细黑" pitchFamily="2" charset="-122"/>
              </a:rPr>
              <a:t>的数字经济时代</a:t>
            </a:r>
          </a:p>
        </p:txBody>
      </p:sp>
      <p:sp>
        <p:nvSpPr>
          <p:cNvPr id="10243" name="内容占位符 2"/>
          <p:cNvSpPr>
            <a:spLocks noGrp="1"/>
          </p:cNvSpPr>
          <p:nvPr>
            <p:ph idx="1"/>
          </p:nvPr>
        </p:nvSpPr>
        <p:spPr>
          <a:xfrm>
            <a:off x="609918" y="1143265"/>
            <a:ext cx="11207234" cy="5215487"/>
          </a:xfrm>
        </p:spPr>
        <p:txBody>
          <a:bodyPr/>
          <a:lstStyle/>
          <a:p>
            <a:pPr>
              <a:buFont typeface="Wingdings 2" pitchFamily="18" charset="2"/>
              <a:buNone/>
            </a:pPr>
            <a:r>
              <a:rPr lang="zh-CN" altLang="en-US" sz="2800" b="1" dirty="0" smtClean="0">
                <a:latin typeface="华文细黑" pitchFamily="2" charset="-122"/>
                <a:ea typeface="华文细黑" pitchFamily="2" charset="-122"/>
              </a:rPr>
              <a:t>           </a:t>
            </a:r>
            <a:r>
              <a:rPr lang="zh-CN" altLang="en-US" sz="2800" b="1" dirty="0" smtClean="0">
                <a:latin typeface="微软雅黑" pitchFamily="34" charset="-122"/>
                <a:ea typeface="微软雅黑" pitchFamily="34" charset="-122"/>
              </a:rPr>
              <a:t>（一）数字经济时代的特征</a:t>
            </a:r>
            <a:endParaRPr lang="en-US" altLang="zh-CN" sz="2800" b="1" dirty="0" smtClean="0">
              <a:latin typeface="微软雅黑" pitchFamily="34" charset="-122"/>
              <a:ea typeface="微软雅黑" pitchFamily="34" charset="-122"/>
            </a:endParaRPr>
          </a:p>
          <a:p>
            <a:pPr>
              <a:buFont typeface="Wingdings 2" pitchFamily="18" charset="2"/>
              <a:buNone/>
            </a:pPr>
            <a:r>
              <a:rPr lang="zh-CN" altLang="en-US" sz="2800" b="1" dirty="0" smtClean="0">
                <a:latin typeface="华文细黑" pitchFamily="2" charset="-122"/>
                <a:ea typeface="华文细黑" pitchFamily="2" charset="-122"/>
              </a:rPr>
              <a:t>              </a:t>
            </a:r>
            <a:r>
              <a:rPr lang="en-US" altLang="zh-CN" sz="2800" b="1" dirty="0" smtClean="0">
                <a:ea typeface="华文细黑" pitchFamily="2" charset="-122"/>
              </a:rPr>
              <a:t>1</a:t>
            </a:r>
            <a:r>
              <a:rPr lang="zh-CN" altLang="en-US" sz="2800" b="1" dirty="0" smtClean="0">
                <a:ea typeface="华文细黑" pitchFamily="2" charset="-122"/>
              </a:rPr>
              <a:t>、数据成为驱动经济增长的核心生产要素</a:t>
            </a:r>
            <a:endParaRPr lang="zh-CN" altLang="en-US" sz="2800" dirty="0" smtClean="0">
              <a:ea typeface="华文细黑" pitchFamily="2" charset="-122"/>
            </a:endParaRPr>
          </a:p>
          <a:p>
            <a:pPr>
              <a:buFont typeface="Wingdings 2" pitchFamily="18" charset="2"/>
              <a:buNone/>
            </a:pPr>
            <a:r>
              <a:rPr lang="zh-CN" altLang="en-US" sz="2800" dirty="0" smtClean="0">
                <a:ea typeface="华文细黑" pitchFamily="2" charset="-122"/>
              </a:rPr>
              <a:t>               大数据、云计算、物联网等的迅速发展，实现了人与人、人与物、物与物的互联互通，导致数据量呈现爆发式增长。全球数据增速符合“大数据摩尔定律”，大约每</a:t>
            </a:r>
            <a:r>
              <a:rPr lang="en-US" altLang="zh-CN" sz="2800" dirty="0" smtClean="0">
                <a:ea typeface="华文细黑" pitchFamily="2" charset="-122"/>
              </a:rPr>
              <a:t>18</a:t>
            </a:r>
            <a:r>
              <a:rPr lang="zh-CN" altLang="en-US" sz="2800" dirty="0" smtClean="0">
                <a:ea typeface="华文细黑" pitchFamily="2" charset="-122"/>
              </a:rPr>
              <a:t>个月翻一番。</a:t>
            </a:r>
          </a:p>
          <a:p>
            <a:pPr>
              <a:buFont typeface="Wingdings 2" pitchFamily="18" charset="2"/>
              <a:buNone/>
            </a:pPr>
            <a:r>
              <a:rPr lang="zh-CN" altLang="en-US" sz="2800" dirty="0" smtClean="0">
                <a:ea typeface="华文细黑" pitchFamily="2" charset="-122"/>
              </a:rPr>
              <a:t>               庞大的数据量及其处理和应用需求催生了“大数据”，数据日益成为重要的战略资产。美国政府认为，大数据是“未来的新石油”，是“陆权、海权、空权之外的另一种国家核心资产”。</a:t>
            </a:r>
          </a:p>
          <a:p>
            <a:pPr>
              <a:buFont typeface="Wingdings 2" pitchFamily="18" charset="2"/>
              <a:buNone/>
            </a:pPr>
            <a:r>
              <a:rPr lang="zh-CN" altLang="en-US" sz="2800" dirty="0" smtClean="0">
                <a:ea typeface="华文细黑" pitchFamily="2" charset="-122"/>
              </a:rPr>
              <a:t>               数据已成为数字经济时代的核心生产要素。数据驱动型创新正在向经济社会、科技研发等各个领域扩展，成为国家创新发展的关键形式和重要方向。</a:t>
            </a:r>
          </a:p>
          <a:p>
            <a:pPr eaLnBrk="1" hangingPunct="1">
              <a:lnSpc>
                <a:spcPct val="90000"/>
              </a:lnSpc>
              <a:buFont typeface="Wingdings 2" pitchFamily="18" charset="2"/>
              <a:buNone/>
            </a:pPr>
            <a:endParaRPr lang="en-US" altLang="zh-CN" sz="2900" dirty="0" smtClean="0">
              <a:latin typeface="华文细黑" pitchFamily="2" charset="-122"/>
              <a:ea typeface="华文细黑" pitchFamily="2" charset="-122"/>
            </a:endParaRPr>
          </a:p>
        </p:txBody>
      </p:sp>
    </p:spTree>
  </p:cSld>
  <p:clrMapOvr>
    <a:masterClrMapping/>
  </p:clrMapOvr>
  <p:transition spd="slow" advTm="0">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0243">
                                            <p:txEl>
                                              <p:pRg st="0" end="0"/>
                                            </p:txEl>
                                          </p:spTgt>
                                        </p:tgtEl>
                                        <p:attrNameLst>
                                          <p:attrName>style.visibility</p:attrName>
                                        </p:attrNameLst>
                                      </p:cBhvr>
                                      <p:to>
                                        <p:strVal val="visible"/>
                                      </p:to>
                                    </p:set>
                                    <p:animEffect transition="in" filter="blinds(horizontal)">
                                      <p:cBhvr>
                                        <p:cTn id="7" dur="500"/>
                                        <p:tgtEl>
                                          <p:spTgt spid="1024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10243">
                                            <p:txEl>
                                              <p:pRg st="1" end="1"/>
                                            </p:txEl>
                                          </p:spTgt>
                                        </p:tgtEl>
                                        <p:attrNameLst>
                                          <p:attrName>style.visibility</p:attrName>
                                        </p:attrNameLst>
                                      </p:cBhvr>
                                      <p:to>
                                        <p:strVal val="visible"/>
                                      </p:to>
                                    </p:set>
                                    <p:animEffect transition="in" filter="blinds(horizontal)">
                                      <p:cBhvr>
                                        <p:cTn id="12" dur="500"/>
                                        <p:tgtEl>
                                          <p:spTgt spid="1024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10243">
                                            <p:txEl>
                                              <p:pRg st="2" end="2"/>
                                            </p:txEl>
                                          </p:spTgt>
                                        </p:tgtEl>
                                        <p:attrNameLst>
                                          <p:attrName>style.visibility</p:attrName>
                                        </p:attrNameLst>
                                      </p:cBhvr>
                                      <p:to>
                                        <p:strVal val="visible"/>
                                      </p:to>
                                    </p:set>
                                    <p:animEffect transition="in" filter="blinds(horizontal)">
                                      <p:cBhvr>
                                        <p:cTn id="17" dur="500"/>
                                        <p:tgtEl>
                                          <p:spTgt spid="1024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10243">
                                            <p:txEl>
                                              <p:pRg st="3" end="3"/>
                                            </p:txEl>
                                          </p:spTgt>
                                        </p:tgtEl>
                                        <p:attrNameLst>
                                          <p:attrName>style.visibility</p:attrName>
                                        </p:attrNameLst>
                                      </p:cBhvr>
                                      <p:to>
                                        <p:strVal val="visible"/>
                                      </p:to>
                                    </p:set>
                                    <p:animEffect transition="in" filter="blinds(horizontal)">
                                      <p:cBhvr>
                                        <p:cTn id="22" dur="500"/>
                                        <p:tgtEl>
                                          <p:spTgt spid="1024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10243">
                                            <p:txEl>
                                              <p:pRg st="4" end="4"/>
                                            </p:txEl>
                                          </p:spTgt>
                                        </p:tgtEl>
                                        <p:attrNameLst>
                                          <p:attrName>style.visibility</p:attrName>
                                        </p:attrNameLst>
                                      </p:cBhvr>
                                      <p:to>
                                        <p:strVal val="visible"/>
                                      </p:to>
                                    </p:set>
                                    <p:animEffect transition="in" filter="blinds(horizontal)">
                                      <p:cBhvr>
                                        <p:cTn id="27" dur="500"/>
                                        <p:tgtEl>
                                          <p:spTgt spid="1024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标题 1"/>
          <p:cNvSpPr>
            <a:spLocks noGrp="1"/>
          </p:cNvSpPr>
          <p:nvPr>
            <p:ph type="title"/>
          </p:nvPr>
        </p:nvSpPr>
        <p:spPr>
          <a:xfrm>
            <a:off x="609918" y="274702"/>
            <a:ext cx="10978515" cy="868563"/>
          </a:xfrm>
        </p:spPr>
        <p:txBody>
          <a:bodyPr/>
          <a:lstStyle/>
          <a:p>
            <a:r>
              <a:rPr lang="zh-CN" altLang="en-US" sz="4300" b="1" dirty="0" smtClean="0">
                <a:latin typeface="华文细黑" pitchFamily="2" charset="-122"/>
                <a:ea typeface="华文细黑" pitchFamily="2" charset="-122"/>
              </a:rPr>
              <a:t>一、</a:t>
            </a:r>
            <a:r>
              <a:rPr lang="en-US" altLang="zh-CN" sz="4300" b="1" dirty="0" err="1" smtClean="0">
                <a:latin typeface="华文细黑" pitchFamily="2" charset="-122"/>
                <a:ea typeface="华文细黑" pitchFamily="2" charset="-122"/>
              </a:rPr>
              <a:t>中国</a:t>
            </a:r>
            <a:r>
              <a:rPr lang="zh-CN" altLang="en-US" sz="4300" b="1" dirty="0" smtClean="0">
                <a:latin typeface="华文细黑" pitchFamily="2" charset="-122"/>
                <a:ea typeface="华文细黑" pitchFamily="2" charset="-122"/>
              </a:rPr>
              <a:t>的数字经济时代</a:t>
            </a:r>
          </a:p>
        </p:txBody>
      </p:sp>
      <p:sp>
        <p:nvSpPr>
          <p:cNvPr id="11267" name="内容占位符 2"/>
          <p:cNvSpPr>
            <a:spLocks noGrp="1"/>
          </p:cNvSpPr>
          <p:nvPr>
            <p:ph idx="1"/>
          </p:nvPr>
        </p:nvSpPr>
        <p:spPr>
          <a:xfrm>
            <a:off x="381199" y="1143265"/>
            <a:ext cx="11435953" cy="4984317"/>
          </a:xfrm>
        </p:spPr>
        <p:txBody>
          <a:bodyPr/>
          <a:lstStyle/>
          <a:p>
            <a:pPr>
              <a:buFont typeface="Wingdings 2" pitchFamily="18" charset="2"/>
              <a:buNone/>
            </a:pPr>
            <a:r>
              <a:rPr lang="zh-CN" altLang="en-US" sz="2800" b="1" dirty="0" smtClean="0">
                <a:latin typeface="华文细黑" pitchFamily="2" charset="-122"/>
                <a:ea typeface="华文细黑" pitchFamily="2" charset="-122"/>
              </a:rPr>
              <a:t>             </a:t>
            </a:r>
            <a:r>
              <a:rPr lang="en-US" altLang="zh-CN" sz="2800" b="1" dirty="0" smtClean="0">
                <a:latin typeface="华文细黑" pitchFamily="2" charset="-122"/>
                <a:ea typeface="华文细黑" pitchFamily="2" charset="-122"/>
              </a:rPr>
              <a:t>2</a:t>
            </a:r>
            <a:r>
              <a:rPr lang="zh-CN" altLang="en-US" sz="2800" b="1" dirty="0" smtClean="0">
                <a:latin typeface="华文细黑" pitchFamily="2" charset="-122"/>
                <a:ea typeface="华文细黑" pitchFamily="2" charset="-122"/>
              </a:rPr>
              <a:t>、数字基础设施成为新基础设施</a:t>
            </a:r>
            <a:endParaRPr lang="en-US" altLang="zh-CN" sz="2800" b="1" dirty="0" smtClean="0">
              <a:latin typeface="华文细黑" pitchFamily="2" charset="-122"/>
              <a:ea typeface="华文细黑" pitchFamily="2" charset="-122"/>
            </a:endParaRPr>
          </a:p>
          <a:p>
            <a:pPr>
              <a:buFont typeface="Wingdings 2" pitchFamily="18" charset="2"/>
              <a:buNone/>
            </a:pPr>
            <a:r>
              <a:rPr lang="en-US" altLang="zh-CN" sz="2800" b="1" dirty="0" smtClean="0">
                <a:latin typeface="华文细黑" pitchFamily="2" charset="-122"/>
                <a:ea typeface="华文细黑" pitchFamily="2" charset="-122"/>
              </a:rPr>
              <a:t>             </a:t>
            </a:r>
            <a:r>
              <a:rPr lang="zh-CN" altLang="en-US" sz="2800" dirty="0" smtClean="0">
                <a:latin typeface="华文细黑" pitchFamily="2" charset="-122"/>
                <a:ea typeface="华文细黑" pitchFamily="2" charset="-122"/>
              </a:rPr>
              <a:t>在工业经济时代，经济活动架构在以铁路、公路和机场为代表的物理基础设施之上。数字技术出现后，网络和云计算成为必要的信息基础设施。数字经济的发展，数字基础设施的概念更广泛。</a:t>
            </a:r>
          </a:p>
          <a:p>
            <a:pPr>
              <a:buFont typeface="Wingdings 2" pitchFamily="18" charset="2"/>
              <a:buNone/>
            </a:pPr>
            <a:r>
              <a:rPr lang="zh-CN" altLang="en-US" sz="2800" dirty="0" smtClean="0">
                <a:latin typeface="华文细黑" pitchFamily="2" charset="-122"/>
                <a:ea typeface="华文细黑" pitchFamily="2" charset="-122"/>
              </a:rPr>
              <a:t>             数字基础设施包括两种：混合型和专用型。</a:t>
            </a:r>
            <a:endParaRPr lang="en-US" altLang="zh-CN" sz="2800" dirty="0" smtClean="0">
              <a:latin typeface="华文细黑" pitchFamily="2" charset="-122"/>
              <a:ea typeface="华文细黑" pitchFamily="2" charset="-122"/>
            </a:endParaRPr>
          </a:p>
          <a:p>
            <a:pPr>
              <a:buFont typeface="Wingdings 2" pitchFamily="18" charset="2"/>
              <a:buNone/>
            </a:pPr>
            <a:r>
              <a:rPr lang="en-US" altLang="zh-CN" sz="2800" dirty="0" smtClean="0">
                <a:latin typeface="华文细黑" pitchFamily="2" charset="-122"/>
                <a:ea typeface="华文细黑" pitchFamily="2" charset="-122"/>
              </a:rPr>
              <a:t>            </a:t>
            </a:r>
            <a:r>
              <a:rPr lang="zh-CN" altLang="en-US" sz="2800" dirty="0" smtClean="0">
                <a:latin typeface="华文细黑" pitchFamily="2" charset="-122"/>
                <a:ea typeface="华文细黑" pitchFamily="2" charset="-122"/>
              </a:rPr>
              <a:t>混合型数字基础设施是指增加了数字化组件的传统实体基础设施。如安装了传感器的自来水总管、数字化停车系统、数字化交通系统等。</a:t>
            </a:r>
            <a:endParaRPr lang="en-US" altLang="zh-CN" sz="2800" dirty="0" smtClean="0">
              <a:latin typeface="华文细黑" pitchFamily="2" charset="-122"/>
              <a:ea typeface="华文细黑" pitchFamily="2" charset="-122"/>
            </a:endParaRPr>
          </a:p>
          <a:p>
            <a:pPr>
              <a:buFont typeface="Wingdings 2" pitchFamily="18" charset="2"/>
              <a:buNone/>
            </a:pPr>
            <a:r>
              <a:rPr lang="en-US" altLang="zh-CN" sz="2800" dirty="0" smtClean="0">
                <a:latin typeface="华文细黑" pitchFamily="2" charset="-122"/>
                <a:ea typeface="华文细黑" pitchFamily="2" charset="-122"/>
              </a:rPr>
              <a:t>            </a:t>
            </a:r>
            <a:r>
              <a:rPr lang="zh-CN" altLang="en-US" sz="2800" dirty="0" smtClean="0">
                <a:latin typeface="华文细黑" pitchFamily="2" charset="-122"/>
                <a:ea typeface="华文细黑" pitchFamily="2" charset="-122"/>
              </a:rPr>
              <a:t>专用型数字基础设施是指本质就是数字化的基础设施，如宽带、无线网络等。</a:t>
            </a:r>
          </a:p>
        </p:txBody>
      </p:sp>
    </p:spTree>
  </p:cSld>
  <p:clrMapOvr>
    <a:masterClrMapping/>
  </p:clrMapOvr>
  <p:transition spd="slow" advTm="0">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1267">
                                            <p:txEl>
                                              <p:pRg st="0" end="0"/>
                                            </p:txEl>
                                          </p:spTgt>
                                        </p:tgtEl>
                                        <p:attrNameLst>
                                          <p:attrName>style.visibility</p:attrName>
                                        </p:attrNameLst>
                                      </p:cBhvr>
                                      <p:to>
                                        <p:strVal val="visible"/>
                                      </p:to>
                                    </p:set>
                                    <p:animEffect transition="in" filter="blinds(horizontal)">
                                      <p:cBhvr>
                                        <p:cTn id="7" dur="500"/>
                                        <p:tgtEl>
                                          <p:spTgt spid="1126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11267">
                                            <p:txEl>
                                              <p:pRg st="1" end="1"/>
                                            </p:txEl>
                                          </p:spTgt>
                                        </p:tgtEl>
                                        <p:attrNameLst>
                                          <p:attrName>style.visibility</p:attrName>
                                        </p:attrNameLst>
                                      </p:cBhvr>
                                      <p:to>
                                        <p:strVal val="visible"/>
                                      </p:to>
                                    </p:set>
                                    <p:animEffect transition="in" filter="blinds(horizontal)">
                                      <p:cBhvr>
                                        <p:cTn id="12" dur="500"/>
                                        <p:tgtEl>
                                          <p:spTgt spid="1126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11267">
                                            <p:txEl>
                                              <p:pRg st="2" end="2"/>
                                            </p:txEl>
                                          </p:spTgt>
                                        </p:tgtEl>
                                        <p:attrNameLst>
                                          <p:attrName>style.visibility</p:attrName>
                                        </p:attrNameLst>
                                      </p:cBhvr>
                                      <p:to>
                                        <p:strVal val="visible"/>
                                      </p:to>
                                    </p:set>
                                    <p:animEffect transition="in" filter="blinds(horizontal)">
                                      <p:cBhvr>
                                        <p:cTn id="17" dur="500"/>
                                        <p:tgtEl>
                                          <p:spTgt spid="1126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11267">
                                            <p:txEl>
                                              <p:pRg st="3" end="3"/>
                                            </p:txEl>
                                          </p:spTgt>
                                        </p:tgtEl>
                                        <p:attrNameLst>
                                          <p:attrName>style.visibility</p:attrName>
                                        </p:attrNameLst>
                                      </p:cBhvr>
                                      <p:to>
                                        <p:strVal val="visible"/>
                                      </p:to>
                                    </p:set>
                                    <p:animEffect transition="in" filter="blinds(horizontal)">
                                      <p:cBhvr>
                                        <p:cTn id="22" dur="500"/>
                                        <p:tgtEl>
                                          <p:spTgt spid="1126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11267">
                                            <p:txEl>
                                              <p:pRg st="4" end="4"/>
                                            </p:txEl>
                                          </p:spTgt>
                                        </p:tgtEl>
                                        <p:attrNameLst>
                                          <p:attrName>style.visibility</p:attrName>
                                        </p:attrNameLst>
                                      </p:cBhvr>
                                      <p:to>
                                        <p:strVal val="visible"/>
                                      </p:to>
                                    </p:set>
                                    <p:animEffect transition="in" filter="blinds(horizontal)">
                                      <p:cBhvr>
                                        <p:cTn id="27" dur="500"/>
                                        <p:tgtEl>
                                          <p:spTgt spid="1126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主题​​">
  <a:themeElements>
    <a:clrScheme name="自定义 107">
      <a:dk1>
        <a:sysClr val="windowText" lastClr="000000"/>
      </a:dk1>
      <a:lt1>
        <a:sysClr val="window" lastClr="FFFFFF"/>
      </a:lt1>
      <a:dk2>
        <a:srgbClr val="1F497D"/>
      </a:dk2>
      <a:lt2>
        <a:srgbClr val="EEECE1"/>
      </a:lt2>
      <a:accent1>
        <a:srgbClr val="0070C0"/>
      </a:accent1>
      <a:accent2>
        <a:srgbClr val="FFC000"/>
      </a:accent2>
      <a:accent3>
        <a:srgbClr val="BFBFBF"/>
      </a:accent3>
      <a:accent4>
        <a:srgbClr val="BFBFBF"/>
      </a:accent4>
      <a:accent5>
        <a:srgbClr val="BFBFBF"/>
      </a:accent5>
      <a:accent6>
        <a:srgbClr val="BFBFBF"/>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324</TotalTime>
  <Words>2676</Words>
  <Application>Microsoft Office PowerPoint</Application>
  <PresentationFormat>自定义</PresentationFormat>
  <Paragraphs>114</Paragraphs>
  <Slides>22</Slides>
  <Notes>7</Notes>
  <HiddenSlides>0</HiddenSlides>
  <MMClips>0</MMClips>
  <ScaleCrop>false</ScaleCrop>
  <HeadingPairs>
    <vt:vector size="4" baseType="variant">
      <vt:variant>
        <vt:lpstr>主题</vt:lpstr>
      </vt:variant>
      <vt:variant>
        <vt:i4>1</vt:i4>
      </vt:variant>
      <vt:variant>
        <vt:lpstr>幻灯片标题</vt:lpstr>
      </vt:variant>
      <vt:variant>
        <vt:i4>22</vt:i4>
      </vt:variant>
    </vt:vector>
  </HeadingPairs>
  <TitlesOfParts>
    <vt:vector size="23" baseType="lpstr">
      <vt:lpstr>Office 主题​​</vt:lpstr>
      <vt:lpstr>幻灯片 1</vt:lpstr>
      <vt:lpstr>幻灯片 2</vt:lpstr>
      <vt:lpstr>幻灯片 3</vt:lpstr>
      <vt:lpstr>一、中国的数字经济时代</vt:lpstr>
      <vt:lpstr>幻灯片 5</vt:lpstr>
      <vt:lpstr>幻灯片 6</vt:lpstr>
      <vt:lpstr>一、中国的数字经济时代</vt:lpstr>
      <vt:lpstr>一、中国的数字经济时代</vt:lpstr>
      <vt:lpstr>一、中国的数字经济时代</vt:lpstr>
      <vt:lpstr>一、中国的数字经济时代</vt:lpstr>
      <vt:lpstr>一、中国的数字经济时代</vt:lpstr>
      <vt:lpstr>一、中国的数字经济时代</vt:lpstr>
      <vt:lpstr>幻灯片 13</vt:lpstr>
      <vt:lpstr>二、管理会计发展新机遇</vt:lpstr>
      <vt:lpstr>二、管理会计发展新机遇</vt:lpstr>
      <vt:lpstr>二、管理会计发展新机遇</vt:lpstr>
      <vt:lpstr>二、管理会计发展新机遇</vt:lpstr>
      <vt:lpstr>二、管理会计发展新机遇</vt:lpstr>
      <vt:lpstr>二、管理会计发展新机遇</vt:lpstr>
      <vt:lpstr>二、管理会计发展新机遇</vt:lpstr>
      <vt:lpstr>二、管理会计发展新机遇</vt:lpstr>
      <vt:lpstr>幻灯片 22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Administrator</dc:creator>
  <cp:lastModifiedBy>qinrs</cp:lastModifiedBy>
  <cp:revision>188</cp:revision>
  <dcterms:created xsi:type="dcterms:W3CDTF">2014-08-23T07:50:00Z</dcterms:created>
  <dcterms:modified xsi:type="dcterms:W3CDTF">2017-04-27T00:11:21Z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2052-10.1.0.6260</vt:lpwstr>
  </property>
</Properties>
</file>